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6" r:id="rId4"/>
  </p:sldMasterIdLst>
  <p:notesMasterIdLst>
    <p:notesMasterId r:id="rId60"/>
  </p:notesMasterIdLst>
  <p:handoutMasterIdLst>
    <p:handoutMasterId r:id="rId61"/>
  </p:handoutMasterIdLst>
  <p:sldIdLst>
    <p:sldId id="331" r:id="rId5"/>
    <p:sldId id="327" r:id="rId6"/>
    <p:sldId id="330" r:id="rId7"/>
    <p:sldId id="328" r:id="rId8"/>
    <p:sldId id="329" r:id="rId9"/>
    <p:sldId id="332" r:id="rId10"/>
    <p:sldId id="256" r:id="rId11"/>
    <p:sldId id="292" r:id="rId12"/>
    <p:sldId id="293" r:id="rId13"/>
    <p:sldId id="274" r:id="rId14"/>
    <p:sldId id="283" r:id="rId15"/>
    <p:sldId id="288" r:id="rId16"/>
    <p:sldId id="289" r:id="rId17"/>
    <p:sldId id="294" r:id="rId18"/>
    <p:sldId id="290" r:id="rId19"/>
    <p:sldId id="295" r:id="rId20"/>
    <p:sldId id="296" r:id="rId21"/>
    <p:sldId id="297" r:id="rId22"/>
    <p:sldId id="299" r:id="rId23"/>
    <p:sldId id="284" r:id="rId24"/>
    <p:sldId id="298" r:id="rId25"/>
    <p:sldId id="326" r:id="rId26"/>
    <p:sldId id="325" r:id="rId27"/>
    <p:sldId id="300" r:id="rId28"/>
    <p:sldId id="301" r:id="rId29"/>
    <p:sldId id="285" r:id="rId30"/>
    <p:sldId id="302" r:id="rId31"/>
    <p:sldId id="303" r:id="rId32"/>
    <p:sldId id="304" r:id="rId33"/>
    <p:sldId id="305" r:id="rId34"/>
    <p:sldId id="306" r:id="rId35"/>
    <p:sldId id="307" r:id="rId36"/>
    <p:sldId id="308" r:id="rId37"/>
    <p:sldId id="319" r:id="rId38"/>
    <p:sldId id="333" r:id="rId39"/>
    <p:sldId id="334" r:id="rId40"/>
    <p:sldId id="335" r:id="rId41"/>
    <p:sldId id="286" r:id="rId42"/>
    <p:sldId id="310" r:id="rId43"/>
    <p:sldId id="309" r:id="rId44"/>
    <p:sldId id="312" r:id="rId45"/>
    <p:sldId id="311" r:id="rId46"/>
    <p:sldId id="287" r:id="rId47"/>
    <p:sldId id="313" r:id="rId48"/>
    <p:sldId id="315" r:id="rId49"/>
    <p:sldId id="314" r:id="rId50"/>
    <p:sldId id="316" r:id="rId51"/>
    <p:sldId id="317" r:id="rId52"/>
    <p:sldId id="318" r:id="rId53"/>
    <p:sldId id="336" r:id="rId54"/>
    <p:sldId id="320" r:id="rId55"/>
    <p:sldId id="321" r:id="rId56"/>
    <p:sldId id="322" r:id="rId57"/>
    <p:sldId id="323" r:id="rId58"/>
    <p:sldId id="324"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EC7770-AC44-4F07-BD1A-7318F39D41AD}" v="230" dt="2025-07-17T19:22:57.5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33" autoAdjust="0"/>
  </p:normalViewPr>
  <p:slideViewPr>
    <p:cSldViewPr snapToGrid="0" snapToObjects="1">
      <p:cViewPr varScale="1">
        <p:scale>
          <a:sx n="61" d="100"/>
          <a:sy n="61" d="100"/>
        </p:scale>
        <p:origin x="69" y="375"/>
      </p:cViewPr>
      <p:guideLst>
        <p:guide orient="horz" pos="2160"/>
        <p:guide pos="3840"/>
      </p:guideLst>
    </p:cSldViewPr>
  </p:slideViewPr>
  <p:notesTextViewPr>
    <p:cViewPr>
      <p:scale>
        <a:sx n="3" d="2"/>
        <a:sy n="3" d="2"/>
      </p:scale>
      <p:origin x="0" y="0"/>
    </p:cViewPr>
  </p:notesTextViewPr>
  <p:notesViewPr>
    <p:cSldViewPr snapToGrid="0" snapToObjects="1">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7F2D40-DF92-4ADE-A761-CBF896599C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74F42E9-55BA-437C-85B3-324B4E2BF2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D81A9-CFC2-4640-899E-DD3E177BE50A}" type="datetimeFigureOut">
              <a:rPr lang="en-US" smtClean="0"/>
              <a:t>7/23/2025</a:t>
            </a:fld>
            <a:endParaRPr lang="en-US" dirty="0"/>
          </a:p>
        </p:txBody>
      </p:sp>
      <p:sp>
        <p:nvSpPr>
          <p:cNvPr id="4" name="Footer Placeholder 3">
            <a:extLst>
              <a:ext uri="{FF2B5EF4-FFF2-40B4-BE49-F238E27FC236}">
                <a16:creationId xmlns:a16="http://schemas.microsoft.com/office/drawing/2014/main" id="{407DF0FD-84A5-462F-A0AC-B2CEF6020C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D85C710-014C-4C89-9B64-843B9863CEB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C605DA-80A8-4B7B-B889-6C5700BB4CEA}" type="slidenum">
              <a:rPr lang="en-US" smtClean="0"/>
              <a:t>‹#›</a:t>
            </a:fld>
            <a:endParaRPr lang="en-US" dirty="0"/>
          </a:p>
        </p:txBody>
      </p:sp>
    </p:spTree>
    <p:extLst>
      <p:ext uri="{BB962C8B-B14F-4D97-AF65-F5344CB8AC3E}">
        <p14:creationId xmlns:p14="http://schemas.microsoft.com/office/powerpoint/2010/main" val="2166539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1E50F4-C55A-473A-A70B-4B042EF011A9}" type="datetimeFigureOut">
              <a:rPr lang="en-US" smtClean="0"/>
              <a:t>7/23/2025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44625-0ADF-4414-89A2-9E135F0C849F}" type="slidenum">
              <a:rPr lang="en-US" smtClean="0"/>
              <a:t>‹#›</a:t>
            </a:fld>
            <a:endParaRPr lang="en-US" dirty="0"/>
          </a:p>
        </p:txBody>
      </p:sp>
    </p:spTree>
    <p:extLst>
      <p:ext uri="{BB962C8B-B14F-4D97-AF65-F5344CB8AC3E}">
        <p14:creationId xmlns:p14="http://schemas.microsoft.com/office/powerpoint/2010/main" val="112222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7</a:t>
            </a:fld>
            <a:endParaRPr lang="en-US" dirty="0"/>
          </a:p>
        </p:txBody>
      </p:sp>
    </p:spTree>
    <p:extLst>
      <p:ext uri="{BB962C8B-B14F-4D97-AF65-F5344CB8AC3E}">
        <p14:creationId xmlns:p14="http://schemas.microsoft.com/office/powerpoint/2010/main" val="3749808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10</a:t>
            </a:fld>
            <a:endParaRPr lang="en-US" dirty="0"/>
          </a:p>
        </p:txBody>
      </p:sp>
    </p:spTree>
    <p:extLst>
      <p:ext uri="{BB962C8B-B14F-4D97-AF65-F5344CB8AC3E}">
        <p14:creationId xmlns:p14="http://schemas.microsoft.com/office/powerpoint/2010/main" val="204834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20</a:t>
            </a:fld>
            <a:endParaRPr lang="en-US" dirty="0"/>
          </a:p>
        </p:txBody>
      </p:sp>
    </p:spTree>
    <p:extLst>
      <p:ext uri="{BB962C8B-B14F-4D97-AF65-F5344CB8AC3E}">
        <p14:creationId xmlns:p14="http://schemas.microsoft.com/office/powerpoint/2010/main" val="3804043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26</a:t>
            </a:fld>
            <a:endParaRPr lang="en-US" dirty="0"/>
          </a:p>
        </p:txBody>
      </p:sp>
    </p:spTree>
    <p:extLst>
      <p:ext uri="{BB962C8B-B14F-4D97-AF65-F5344CB8AC3E}">
        <p14:creationId xmlns:p14="http://schemas.microsoft.com/office/powerpoint/2010/main" val="2136942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38</a:t>
            </a:fld>
            <a:endParaRPr lang="en-US" dirty="0"/>
          </a:p>
        </p:txBody>
      </p:sp>
    </p:spTree>
    <p:extLst>
      <p:ext uri="{BB962C8B-B14F-4D97-AF65-F5344CB8AC3E}">
        <p14:creationId xmlns:p14="http://schemas.microsoft.com/office/powerpoint/2010/main" val="51701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44625-0ADF-4414-89A2-9E135F0C849F}" type="slidenum">
              <a:rPr lang="en-US" smtClean="0"/>
              <a:t>43</a:t>
            </a:fld>
            <a:endParaRPr lang="en-US" dirty="0"/>
          </a:p>
        </p:txBody>
      </p:sp>
    </p:spTree>
    <p:extLst>
      <p:ext uri="{BB962C8B-B14F-4D97-AF65-F5344CB8AC3E}">
        <p14:creationId xmlns:p14="http://schemas.microsoft.com/office/powerpoint/2010/main" val="4158303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1449172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20442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49681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7/23/2025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99432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7/23/2025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77232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7/23/2025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36045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87DE6118-2437-4B30-8E3C-4D2BE6020583}" type="datetimeFigureOut">
              <a:rPr lang="en-US" smtClean="0"/>
              <a:t>7/23/2025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50052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18916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92514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66921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87177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37617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24478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22761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169835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14154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713069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7DE6118-2437-4B30-8E3C-4D2BE6020583}" type="datetimeFigureOut">
              <a:rPr lang="en-US" smtClean="0"/>
              <a:pPr/>
              <a:t>7/23/2025</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692632361"/>
      </p:ext>
    </p:extLst>
  </p:cSld>
  <p:clrMap bg1="dk1" tx1="lt1" bg2="dk2"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5751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i="1" cap="small" dirty="0">
                <a:latin typeface="FrankRuehl" panose="020E0503060101010101" pitchFamily="34" charset="-79"/>
                <a:cs typeface="FrankRuehl" panose="020E0503060101010101" pitchFamily="34" charset="-79"/>
              </a:rPr>
              <a:t>Woes Against the Pharisees (Matthew 23:13-39)</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lnSpcReduction="10000"/>
          </a:bodyPr>
          <a:lstStyle/>
          <a:p>
            <a:r>
              <a:rPr lang="en-US" sz="4600" dirty="0">
                <a:latin typeface="FrankRuehl" panose="020E0503060101010101" pitchFamily="34" charset="-79"/>
                <a:cs typeface="FrankRuehl" panose="020E0503060101010101" pitchFamily="34" charset="-79"/>
              </a:rPr>
              <a:t>Closing Heaven’s Doors</a:t>
            </a:r>
          </a:p>
          <a:p>
            <a:r>
              <a:rPr lang="en-US" sz="4600" dirty="0">
                <a:latin typeface="FrankRuehl" panose="020E0503060101010101" pitchFamily="34" charset="-79"/>
                <a:cs typeface="FrankRuehl" panose="020E0503060101010101" pitchFamily="34" charset="-79"/>
              </a:rPr>
              <a:t>Teaching Others to Sin the Sin of Legalism</a:t>
            </a:r>
          </a:p>
          <a:p>
            <a:r>
              <a:rPr lang="en-US" sz="4600" dirty="0">
                <a:latin typeface="FrankRuehl" panose="020E0503060101010101" pitchFamily="34" charset="-79"/>
                <a:cs typeface="FrankRuehl" panose="020E0503060101010101" pitchFamily="34" charset="-79"/>
              </a:rPr>
              <a:t>Finding Loopholes</a:t>
            </a:r>
          </a:p>
          <a:p>
            <a:r>
              <a:rPr lang="en-US" sz="4600" dirty="0">
                <a:latin typeface="FrankRuehl" panose="020E0503060101010101" pitchFamily="34" charset="-79"/>
                <a:cs typeface="FrankRuehl" panose="020E0503060101010101" pitchFamily="34" charset="-79"/>
              </a:rPr>
              <a:t>Neglecting Justice, Mercy, &amp; Faithfulness</a:t>
            </a:r>
          </a:p>
          <a:p>
            <a:r>
              <a:rPr lang="en-US" sz="4600" dirty="0">
                <a:latin typeface="FrankRuehl" panose="020E0503060101010101" pitchFamily="34" charset="-79"/>
                <a:cs typeface="FrankRuehl" panose="020E0503060101010101" pitchFamily="34" charset="-79"/>
              </a:rPr>
              <a:t>Cherishing Greed &amp; Self-indulgence</a:t>
            </a:r>
          </a:p>
          <a:p>
            <a:r>
              <a:rPr lang="en-US" sz="4600" dirty="0">
                <a:latin typeface="FrankRuehl" panose="020E0503060101010101" pitchFamily="34" charset="-79"/>
                <a:cs typeface="FrankRuehl" panose="020E0503060101010101" pitchFamily="34" charset="-79"/>
              </a:rPr>
              <a:t>Hiding Hypocrisy &amp; Wickedness</a:t>
            </a:r>
          </a:p>
          <a:p>
            <a:r>
              <a:rPr lang="en-US" sz="4600" dirty="0">
                <a:latin typeface="FrankRuehl" panose="020E0503060101010101" pitchFamily="34" charset="-79"/>
                <a:cs typeface="FrankRuehl" panose="020E0503060101010101" pitchFamily="34" charset="-79"/>
              </a:rPr>
              <a:t>Attacking God’s Messengers</a:t>
            </a:r>
          </a:p>
        </p:txBody>
      </p:sp>
    </p:spTree>
    <p:extLst>
      <p:ext uri="{BB962C8B-B14F-4D97-AF65-F5344CB8AC3E}">
        <p14:creationId xmlns:p14="http://schemas.microsoft.com/office/powerpoint/2010/main" val="30932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i="1" cap="small" dirty="0">
                <a:latin typeface="FrankRuehl" panose="020E0503060101010101" pitchFamily="34" charset="-79"/>
                <a:cs typeface="FrankRuehl" panose="020E0503060101010101" pitchFamily="34" charset="-79"/>
              </a:rPr>
              <a:t>Woes Against the Pharisees (Matthew 23:13-39)</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lnSpcReduction="10000"/>
          </a:bodyPr>
          <a:lstStyle/>
          <a:p>
            <a:r>
              <a:rPr lang="en-US" sz="4600" dirty="0">
                <a:latin typeface="FrankRuehl" panose="020E0503060101010101" pitchFamily="34" charset="-79"/>
                <a:cs typeface="FrankRuehl" panose="020E0503060101010101" pitchFamily="34" charset="-79"/>
              </a:rPr>
              <a:t>Closing Heaven’s Doors</a:t>
            </a:r>
          </a:p>
          <a:p>
            <a:r>
              <a:rPr lang="en-US" sz="4600" dirty="0">
                <a:latin typeface="FrankRuehl" panose="020E0503060101010101" pitchFamily="34" charset="-79"/>
                <a:cs typeface="FrankRuehl" panose="020E0503060101010101" pitchFamily="34" charset="-79"/>
              </a:rPr>
              <a:t>Teaching Others to Sin the Sin of Legalism</a:t>
            </a:r>
          </a:p>
          <a:p>
            <a:r>
              <a:rPr lang="en-US" sz="4600" dirty="0">
                <a:latin typeface="FrankRuehl" panose="020E0503060101010101" pitchFamily="34" charset="-79"/>
                <a:cs typeface="FrankRuehl" panose="020E0503060101010101" pitchFamily="34" charset="-79"/>
              </a:rPr>
              <a:t>Finding Loopholes</a:t>
            </a:r>
          </a:p>
          <a:p>
            <a:r>
              <a:rPr lang="en-US" sz="4600" dirty="0">
                <a:latin typeface="FrankRuehl" panose="020E0503060101010101" pitchFamily="34" charset="-79"/>
                <a:cs typeface="FrankRuehl" panose="020E0503060101010101" pitchFamily="34" charset="-79"/>
              </a:rPr>
              <a:t>Neglecting Justice, </a:t>
            </a:r>
            <a:r>
              <a:rPr lang="en-US" sz="4600" dirty="0">
                <a:solidFill>
                  <a:schemeClr val="bg1"/>
                </a:solidFill>
                <a:highlight>
                  <a:srgbClr val="FFFF00"/>
                </a:highlight>
                <a:latin typeface="FrankRuehl" panose="020E0503060101010101" pitchFamily="34" charset="-79"/>
                <a:cs typeface="FrankRuehl" panose="020E0503060101010101" pitchFamily="34" charset="-79"/>
              </a:rPr>
              <a:t>Mercy</a:t>
            </a:r>
            <a:r>
              <a:rPr lang="en-US" sz="4600" dirty="0">
                <a:latin typeface="FrankRuehl" panose="020E0503060101010101" pitchFamily="34" charset="-79"/>
                <a:cs typeface="FrankRuehl" panose="020E0503060101010101" pitchFamily="34" charset="-79"/>
              </a:rPr>
              <a:t>, &amp; Faithfulness</a:t>
            </a:r>
          </a:p>
          <a:p>
            <a:r>
              <a:rPr lang="en-US" sz="4600" dirty="0">
                <a:latin typeface="FrankRuehl" panose="020E0503060101010101" pitchFamily="34" charset="-79"/>
                <a:cs typeface="FrankRuehl" panose="020E0503060101010101" pitchFamily="34" charset="-79"/>
              </a:rPr>
              <a:t>Cherishing Greed &amp; Self-indulgence</a:t>
            </a:r>
          </a:p>
          <a:p>
            <a:r>
              <a:rPr lang="en-US" sz="4600" dirty="0">
                <a:latin typeface="FrankRuehl" panose="020E0503060101010101" pitchFamily="34" charset="-79"/>
                <a:cs typeface="FrankRuehl" panose="020E0503060101010101" pitchFamily="34" charset="-79"/>
              </a:rPr>
              <a:t>Hiding Hypocrisy &amp; Wickedness</a:t>
            </a:r>
          </a:p>
          <a:p>
            <a:r>
              <a:rPr lang="en-US" sz="4600" dirty="0">
                <a:latin typeface="FrankRuehl" panose="020E0503060101010101" pitchFamily="34" charset="-79"/>
                <a:cs typeface="FrankRuehl" panose="020E0503060101010101" pitchFamily="34" charset="-79"/>
              </a:rPr>
              <a:t>Attacking God’s Messengers</a:t>
            </a:r>
          </a:p>
        </p:txBody>
      </p:sp>
    </p:spTree>
    <p:extLst>
      <p:ext uri="{BB962C8B-B14F-4D97-AF65-F5344CB8AC3E}">
        <p14:creationId xmlns:p14="http://schemas.microsoft.com/office/powerpoint/2010/main" val="3506504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i="1" cap="small" dirty="0">
                <a:latin typeface="FrankRuehl" panose="020E0503060101010101" pitchFamily="34" charset="-79"/>
                <a:cs typeface="FrankRuehl" panose="020E0503060101010101" pitchFamily="34" charset="-79"/>
              </a:rPr>
              <a:t>Love in Action (1 Corinthians 13:4-7)</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r>
              <a:rPr lang="en-US" sz="4600" dirty="0">
                <a:latin typeface="FrankRuehl" panose="020E0503060101010101" pitchFamily="34" charset="-79"/>
                <a:cs typeface="FrankRuehl" panose="020E0503060101010101" pitchFamily="34" charset="-79"/>
              </a:rPr>
              <a:t>[Your name] is patient</a:t>
            </a:r>
          </a:p>
          <a:p>
            <a:r>
              <a:rPr lang="en-US" sz="4600" dirty="0">
                <a:latin typeface="FrankRuehl" panose="020E0503060101010101" pitchFamily="34" charset="-79"/>
                <a:cs typeface="FrankRuehl" panose="020E0503060101010101" pitchFamily="34" charset="-79"/>
              </a:rPr>
              <a:t>[Your name] is kind</a:t>
            </a:r>
          </a:p>
          <a:p>
            <a:r>
              <a:rPr lang="en-US" sz="4600" dirty="0">
                <a:latin typeface="FrankRuehl" panose="020E0503060101010101" pitchFamily="34" charset="-79"/>
                <a:cs typeface="FrankRuehl" panose="020E0503060101010101" pitchFamily="34" charset="-79"/>
              </a:rPr>
              <a:t>[Your name] does not envy</a:t>
            </a:r>
          </a:p>
          <a:p>
            <a:r>
              <a:rPr lang="en-US" sz="4600" dirty="0">
                <a:latin typeface="FrankRuehl" panose="020E0503060101010101" pitchFamily="34" charset="-79"/>
                <a:cs typeface="FrankRuehl" panose="020E0503060101010101" pitchFamily="34" charset="-79"/>
              </a:rPr>
              <a:t>[Your name] does not boast</a:t>
            </a:r>
          </a:p>
          <a:p>
            <a:r>
              <a:rPr lang="en-US" sz="4600" dirty="0">
                <a:latin typeface="FrankRuehl" panose="020E0503060101010101" pitchFamily="34" charset="-79"/>
                <a:cs typeface="FrankRuehl" panose="020E0503060101010101" pitchFamily="34" charset="-79"/>
              </a:rPr>
              <a:t>[Your name] is not arrogant</a:t>
            </a:r>
          </a:p>
          <a:p>
            <a:r>
              <a:rPr lang="en-US" sz="4600" dirty="0">
                <a:latin typeface="FrankRuehl" panose="020E0503060101010101" pitchFamily="34" charset="-79"/>
                <a:cs typeface="FrankRuehl" panose="020E0503060101010101" pitchFamily="34" charset="-79"/>
              </a:rPr>
              <a:t>[Your name] is not rude</a:t>
            </a:r>
          </a:p>
        </p:txBody>
      </p:sp>
    </p:spTree>
    <p:extLst>
      <p:ext uri="{BB962C8B-B14F-4D97-AF65-F5344CB8AC3E}">
        <p14:creationId xmlns:p14="http://schemas.microsoft.com/office/powerpoint/2010/main" val="377365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i="1" cap="small" dirty="0">
                <a:latin typeface="FrankRuehl" panose="020E0503060101010101" pitchFamily="34" charset="-79"/>
                <a:cs typeface="FrankRuehl" panose="020E0503060101010101" pitchFamily="34" charset="-79"/>
              </a:rPr>
              <a:t>Love in Action (1 Corinthians 13:4-7)</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r>
              <a:rPr lang="en-US" sz="4600" dirty="0">
                <a:latin typeface="FrankRuehl" panose="020E0503060101010101" pitchFamily="34" charset="-79"/>
                <a:cs typeface="FrankRuehl" panose="020E0503060101010101" pitchFamily="34" charset="-79"/>
              </a:rPr>
              <a:t>[Your name] is not self-seeking</a:t>
            </a:r>
          </a:p>
          <a:p>
            <a:r>
              <a:rPr lang="en-US" sz="4600" dirty="0">
                <a:latin typeface="FrankRuehl" panose="020E0503060101010101" pitchFamily="34" charset="-79"/>
                <a:cs typeface="FrankRuehl" panose="020E0503060101010101" pitchFamily="34" charset="-79"/>
              </a:rPr>
              <a:t>[Your name] is not irritable</a:t>
            </a:r>
          </a:p>
          <a:p>
            <a:r>
              <a:rPr lang="en-US" sz="4600" dirty="0">
                <a:latin typeface="FrankRuehl" panose="020E0503060101010101" pitchFamily="34" charset="-79"/>
                <a:cs typeface="FrankRuehl" panose="020E0503060101010101" pitchFamily="34" charset="-79"/>
              </a:rPr>
              <a:t>[Your name] is not resentful</a:t>
            </a:r>
          </a:p>
          <a:p>
            <a:r>
              <a:rPr lang="en-US" sz="4600" dirty="0">
                <a:latin typeface="FrankRuehl" panose="020E0503060101010101" pitchFamily="34" charset="-79"/>
                <a:cs typeface="FrankRuehl" panose="020E0503060101010101" pitchFamily="34" charset="-79"/>
              </a:rPr>
              <a:t>[Your name] does not rejoice in sin</a:t>
            </a:r>
          </a:p>
          <a:p>
            <a:r>
              <a:rPr lang="en-US" sz="4600" dirty="0">
                <a:latin typeface="FrankRuehl" panose="020E0503060101010101" pitchFamily="34" charset="-79"/>
                <a:cs typeface="FrankRuehl" panose="020E0503060101010101" pitchFamily="34" charset="-79"/>
              </a:rPr>
              <a:t>[Your name] rejoices in the truth</a:t>
            </a:r>
          </a:p>
          <a:p>
            <a:r>
              <a:rPr lang="en-US" sz="4600" dirty="0">
                <a:latin typeface="FrankRuehl" panose="020E0503060101010101" pitchFamily="34" charset="-79"/>
                <a:cs typeface="FrankRuehl" panose="020E0503060101010101" pitchFamily="34" charset="-79"/>
              </a:rPr>
              <a:t>[Your name] bears, believes, hopes, &amp; endures all things.</a:t>
            </a:r>
          </a:p>
        </p:txBody>
      </p:sp>
    </p:spTree>
    <p:extLst>
      <p:ext uri="{BB962C8B-B14F-4D97-AF65-F5344CB8AC3E}">
        <p14:creationId xmlns:p14="http://schemas.microsoft.com/office/powerpoint/2010/main" val="370608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James 3:2</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200" dirty="0">
                <a:latin typeface="FrankRuehl" panose="020E0503060101010101" pitchFamily="34" charset="-79"/>
                <a:cs typeface="FrankRuehl" panose="020E0503060101010101" pitchFamily="34" charset="-79"/>
              </a:rPr>
              <a:t>We all stumble in many ways. Anyone who is never at fault in what they say is perfect, able to keep their whole body in check.</a:t>
            </a:r>
          </a:p>
        </p:txBody>
      </p:sp>
    </p:spTree>
    <p:extLst>
      <p:ext uri="{BB962C8B-B14F-4D97-AF65-F5344CB8AC3E}">
        <p14:creationId xmlns:p14="http://schemas.microsoft.com/office/powerpoint/2010/main" val="35115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ght sky with mountains far away on the horizo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340C7600-5BA8-4A54-887F-74AF87750A31}"/>
              </a:ext>
            </a:extLst>
          </p:cNvPr>
          <p:cNvSpPr>
            <a:spLocks noGrp="1"/>
          </p:cNvSpPr>
          <p:nvPr>
            <p:ph type="ctrTitle"/>
          </p:nvPr>
        </p:nvSpPr>
        <p:spPr>
          <a:xfrm>
            <a:off x="3962399" y="2554817"/>
            <a:ext cx="7197726" cy="2421464"/>
          </a:xfrm>
        </p:spPr>
        <p:txBody>
          <a:bodyPr>
            <a:normAutofit/>
          </a:bodyPr>
          <a:lstStyle/>
          <a:p>
            <a:r>
              <a:rPr lang="en-US" sz="5400" b="1" dirty="0">
                <a:latin typeface="FrankRuehl" panose="020E0503060101010101" pitchFamily="34" charset="-79"/>
                <a:cs typeface="FrankRuehl" panose="020E0503060101010101" pitchFamily="34" charset="-79"/>
              </a:rPr>
              <a:t>Sticks &amp; Stones…</a:t>
            </a:r>
          </a:p>
        </p:txBody>
      </p:sp>
      <p:sp>
        <p:nvSpPr>
          <p:cNvPr id="3" name="Subtitle 2">
            <a:extLst>
              <a:ext uri="{FF2B5EF4-FFF2-40B4-BE49-F238E27FC236}">
                <a16:creationId xmlns:a16="http://schemas.microsoft.com/office/drawing/2014/main" id="{AE584786-6548-4BB4-95FD-977AD1F362C6}"/>
              </a:ext>
            </a:extLst>
          </p:cNvPr>
          <p:cNvSpPr>
            <a:spLocks noGrp="1"/>
          </p:cNvSpPr>
          <p:nvPr>
            <p:ph type="subTitle" idx="1"/>
          </p:nvPr>
        </p:nvSpPr>
        <p:spPr>
          <a:xfrm>
            <a:off x="3962399" y="4976282"/>
            <a:ext cx="7197726" cy="1405467"/>
          </a:xfrm>
        </p:spPr>
        <p:txBody>
          <a:bodyPr>
            <a:normAutofit/>
          </a:bodyPr>
          <a:lstStyle/>
          <a:p>
            <a:r>
              <a:rPr lang="en-US" sz="3600" cap="small" dirty="0">
                <a:solidFill>
                  <a:schemeClr val="accent1">
                    <a:lumMod val="40000"/>
                    <a:lumOff val="60000"/>
                  </a:schemeClr>
                </a:solidFill>
                <a:latin typeface="FrankRuehl" panose="020E0503060101010101" pitchFamily="34" charset="-79"/>
                <a:cs typeface="FrankRuehl" panose="020E0503060101010101" pitchFamily="34" charset="-79"/>
              </a:rPr>
              <a:t>Proverbs about Our Words</a:t>
            </a:r>
          </a:p>
        </p:txBody>
      </p:sp>
    </p:spTree>
    <p:extLst>
      <p:ext uri="{BB962C8B-B14F-4D97-AF65-F5344CB8AC3E}">
        <p14:creationId xmlns:p14="http://schemas.microsoft.com/office/powerpoint/2010/main" val="341772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Sticks and stones may break my bones…</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200" dirty="0">
                <a:latin typeface="FrankRuehl" panose="020E0503060101010101" pitchFamily="34" charset="-79"/>
                <a:cs typeface="FrankRuehl" panose="020E0503060101010101" pitchFamily="34" charset="-79"/>
              </a:rPr>
              <a:t>…but words can never hurt me.</a:t>
            </a:r>
          </a:p>
        </p:txBody>
      </p:sp>
    </p:spTree>
    <p:extLst>
      <p:ext uri="{BB962C8B-B14F-4D97-AF65-F5344CB8AC3E}">
        <p14:creationId xmlns:p14="http://schemas.microsoft.com/office/powerpoint/2010/main" val="2322967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Sticks and stones may break my bones…</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200" strike="dblStrike" dirty="0">
                <a:solidFill>
                  <a:srgbClr val="FF0000"/>
                </a:solidFill>
                <a:latin typeface="FrankRuehl" panose="020E0503060101010101" pitchFamily="34" charset="-79"/>
                <a:cs typeface="FrankRuehl" panose="020E0503060101010101" pitchFamily="34" charset="-79"/>
              </a:rPr>
              <a:t>…but words can never hurt me.</a:t>
            </a:r>
          </a:p>
          <a:p>
            <a:pPr marL="0" indent="0">
              <a:buNone/>
            </a:pPr>
            <a:r>
              <a:rPr lang="en-US" sz="4200" dirty="0">
                <a:latin typeface="FrankRuehl" panose="020E0503060101010101" pitchFamily="34" charset="-79"/>
                <a:cs typeface="FrankRuehl" panose="020E0503060101010101" pitchFamily="34" charset="-79"/>
              </a:rPr>
              <a:t>…but with his mouth the godless destroys his neighbor. (11:9)</a:t>
            </a:r>
          </a:p>
          <a:p>
            <a:pPr marL="0" indent="0">
              <a:buNone/>
            </a:pPr>
            <a:r>
              <a:rPr lang="en-US" sz="4200" dirty="0">
                <a:latin typeface="FrankRuehl" panose="020E0503060101010101" pitchFamily="34" charset="-79"/>
                <a:cs typeface="FrankRuehl" panose="020E0503060101010101" pitchFamily="34" charset="-79"/>
              </a:rPr>
              <a:t>…but the words of the reckless pierce like swords. (12:18)</a:t>
            </a:r>
          </a:p>
          <a:p>
            <a:pPr marL="0" indent="0">
              <a:buNone/>
            </a:pPr>
            <a:r>
              <a:rPr lang="en-US" sz="4200" dirty="0">
                <a:latin typeface="FrankRuehl" panose="020E0503060101010101" pitchFamily="34" charset="-79"/>
                <a:cs typeface="FrankRuehl" panose="020E0503060101010101" pitchFamily="34" charset="-79"/>
              </a:rPr>
              <a:t>…but a perverse tongue crushes the spirit. (15:4)</a:t>
            </a:r>
          </a:p>
          <a:p>
            <a:pPr marL="0" indent="0">
              <a:buNone/>
            </a:pPr>
            <a:r>
              <a:rPr lang="en-US" sz="4200" dirty="0">
                <a:latin typeface="FrankRuehl" panose="020E0503060101010101" pitchFamily="34" charset="-79"/>
                <a:cs typeface="FrankRuehl" panose="020E0503060101010101" pitchFamily="34" charset="-79"/>
              </a:rPr>
              <a:t>…but the tongue has the power of life and death. (18:21)</a:t>
            </a:r>
          </a:p>
        </p:txBody>
      </p:sp>
    </p:spTree>
    <p:extLst>
      <p:ext uri="{BB962C8B-B14F-4D97-AF65-F5344CB8AC3E}">
        <p14:creationId xmlns:p14="http://schemas.microsoft.com/office/powerpoint/2010/main" val="364533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20A520D0-11CF-4639-8537-F56A8A2FDCF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4738"/>
            <a:ext cx="12191980" cy="6857990"/>
          </a:xfrm>
          <a:prstGeom prst="rect">
            <a:avLst/>
          </a:prstGeom>
        </p:spPr>
      </p:pic>
      <p:sp>
        <p:nvSpPr>
          <p:cNvPr id="2" name="Title 1">
            <a:extLst>
              <a:ext uri="{FF2B5EF4-FFF2-40B4-BE49-F238E27FC236}">
                <a16:creationId xmlns:a16="http://schemas.microsoft.com/office/drawing/2014/main" id="{D44BCB7C-A6FC-4118-9027-468ECFDE6455}"/>
              </a:ext>
            </a:extLst>
          </p:cNvPr>
          <p:cNvSpPr>
            <a:spLocks noGrp="1"/>
          </p:cNvSpPr>
          <p:nvPr>
            <p:ph type="ctrTitle"/>
          </p:nvPr>
        </p:nvSpPr>
        <p:spPr>
          <a:xfrm>
            <a:off x="442452" y="76207"/>
            <a:ext cx="11485388" cy="2421464"/>
          </a:xfrm>
        </p:spPr>
        <p:txBody>
          <a:bodyPr>
            <a:normAutofit/>
          </a:bodyPr>
          <a:lstStyle/>
          <a:p>
            <a:r>
              <a:rPr lang="en-US" cap="small" dirty="0">
                <a:latin typeface="FrankRuehl" panose="020E0503060101010101" pitchFamily="34" charset="-79"/>
                <a:cs typeface="FrankRuehl" panose="020E0503060101010101" pitchFamily="34" charset="-79"/>
              </a:rPr>
              <a:t>Death  vs.  Life</a:t>
            </a:r>
          </a:p>
        </p:txBody>
      </p:sp>
      <p:sp>
        <p:nvSpPr>
          <p:cNvPr id="3" name="Subtitle 2">
            <a:extLst>
              <a:ext uri="{FF2B5EF4-FFF2-40B4-BE49-F238E27FC236}">
                <a16:creationId xmlns:a16="http://schemas.microsoft.com/office/drawing/2014/main" id="{4B64FA72-B055-4AE3-A6FD-8071BD687CBE}"/>
              </a:ext>
            </a:extLst>
          </p:cNvPr>
          <p:cNvSpPr>
            <a:spLocks noGrp="1"/>
          </p:cNvSpPr>
          <p:nvPr>
            <p:ph type="subTitle" idx="1"/>
          </p:nvPr>
        </p:nvSpPr>
        <p:spPr>
          <a:xfrm>
            <a:off x="4832554" y="2497671"/>
            <a:ext cx="7095286" cy="1405467"/>
          </a:xfrm>
        </p:spPr>
        <p:txBody>
          <a:bodyPr>
            <a:normAutofit/>
          </a:bodyPr>
          <a:lstStyle/>
          <a:p>
            <a:r>
              <a:rPr lang="en-US" sz="4400" i="1" cap="none" dirty="0">
                <a:solidFill>
                  <a:schemeClr val="accent1">
                    <a:lumMod val="40000"/>
                    <a:lumOff val="60000"/>
                  </a:schemeClr>
                </a:solidFill>
                <a:latin typeface="FrankRuehl" panose="020E0503060101010101" pitchFamily="34" charset="-79"/>
                <a:cs typeface="FrankRuehl" panose="020E0503060101010101" pitchFamily="34" charset="-79"/>
              </a:rPr>
              <a:t>Proverbs 18:21</a:t>
            </a:r>
          </a:p>
        </p:txBody>
      </p:sp>
    </p:spTree>
    <p:extLst>
      <p:ext uri="{BB962C8B-B14F-4D97-AF65-F5344CB8AC3E}">
        <p14:creationId xmlns:p14="http://schemas.microsoft.com/office/powerpoint/2010/main" val="293993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18:21</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The tongue has the power of life and death,</a:t>
            </a:r>
          </a:p>
          <a:p>
            <a:pPr marL="0" indent="0">
              <a:buNone/>
            </a:pPr>
            <a:r>
              <a:rPr lang="en-US" sz="4600" dirty="0">
                <a:latin typeface="FrankRuehl" panose="020E0503060101010101" pitchFamily="34" charset="-79"/>
                <a:cs typeface="FrankRuehl" panose="020E0503060101010101" pitchFamily="34" charset="-79"/>
              </a:rPr>
              <a:t>    and those who love it will eat its fruit.</a:t>
            </a:r>
          </a:p>
        </p:txBody>
      </p:sp>
    </p:spTree>
    <p:extLst>
      <p:ext uri="{BB962C8B-B14F-4D97-AF65-F5344CB8AC3E}">
        <p14:creationId xmlns:p14="http://schemas.microsoft.com/office/powerpoint/2010/main" val="352527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335818-A651-CB4A-8CA7-507C53A233D2}"/>
              </a:ext>
            </a:extLst>
          </p:cNvPr>
          <p:cNvPicPr>
            <a:picLocks noChangeAspect="1"/>
          </p:cNvPicPr>
          <p:nvPr/>
        </p:nvPicPr>
        <p:blipFill rotWithShape="1">
          <a:blip r:embed="rId2"/>
          <a:srcRect t="5145" b="18386"/>
          <a:stretch/>
        </p:blipFill>
        <p:spPr>
          <a:xfrm>
            <a:off x="499279" y="2467527"/>
            <a:ext cx="3733992" cy="4156794"/>
          </a:xfrm>
          <a:prstGeom prst="rect">
            <a:avLst/>
          </a:prstGeom>
        </p:spPr>
      </p:pic>
      <p:pic>
        <p:nvPicPr>
          <p:cNvPr id="9" name="Picture 8">
            <a:extLst>
              <a:ext uri="{FF2B5EF4-FFF2-40B4-BE49-F238E27FC236}">
                <a16:creationId xmlns:a16="http://schemas.microsoft.com/office/drawing/2014/main" id="{B4F376D1-A854-7566-E258-6AEEB9DFC65A}"/>
              </a:ext>
            </a:extLst>
          </p:cNvPr>
          <p:cNvPicPr>
            <a:picLocks noChangeAspect="1"/>
          </p:cNvPicPr>
          <p:nvPr/>
        </p:nvPicPr>
        <p:blipFill>
          <a:blip r:embed="rId3"/>
          <a:stretch>
            <a:fillRect/>
          </a:stretch>
        </p:blipFill>
        <p:spPr>
          <a:xfrm>
            <a:off x="4754700" y="2018030"/>
            <a:ext cx="2855139" cy="2620191"/>
          </a:xfrm>
          <a:prstGeom prst="rect">
            <a:avLst/>
          </a:prstGeom>
        </p:spPr>
      </p:pic>
      <p:pic>
        <p:nvPicPr>
          <p:cNvPr id="11" name="Picture 10">
            <a:extLst>
              <a:ext uri="{FF2B5EF4-FFF2-40B4-BE49-F238E27FC236}">
                <a16:creationId xmlns:a16="http://schemas.microsoft.com/office/drawing/2014/main" id="{6B4839B9-16B6-CE00-0EC7-2820EA57D1BC}"/>
              </a:ext>
            </a:extLst>
          </p:cNvPr>
          <p:cNvPicPr>
            <a:picLocks noChangeAspect="1"/>
          </p:cNvPicPr>
          <p:nvPr/>
        </p:nvPicPr>
        <p:blipFill rotWithShape="1">
          <a:blip r:embed="rId4"/>
          <a:srcRect t="1" r="4405" b="2907"/>
          <a:stretch/>
        </p:blipFill>
        <p:spPr>
          <a:xfrm>
            <a:off x="4587409" y="4751476"/>
            <a:ext cx="7442582" cy="2022340"/>
          </a:xfrm>
          <a:prstGeom prst="rect">
            <a:avLst/>
          </a:prstGeom>
        </p:spPr>
      </p:pic>
      <p:pic>
        <p:nvPicPr>
          <p:cNvPr id="13" name="Picture 12">
            <a:extLst>
              <a:ext uri="{FF2B5EF4-FFF2-40B4-BE49-F238E27FC236}">
                <a16:creationId xmlns:a16="http://schemas.microsoft.com/office/drawing/2014/main" id="{893263D3-6542-1E73-0DE2-90BEDDE7EAF3}"/>
              </a:ext>
            </a:extLst>
          </p:cNvPr>
          <p:cNvPicPr>
            <a:picLocks noChangeAspect="1"/>
          </p:cNvPicPr>
          <p:nvPr/>
        </p:nvPicPr>
        <p:blipFill>
          <a:blip r:embed="rId5"/>
          <a:stretch>
            <a:fillRect/>
          </a:stretch>
        </p:blipFill>
        <p:spPr>
          <a:xfrm>
            <a:off x="90675" y="84185"/>
            <a:ext cx="7868054" cy="1860646"/>
          </a:xfrm>
          <a:prstGeom prst="rect">
            <a:avLst/>
          </a:prstGeom>
        </p:spPr>
      </p:pic>
      <p:pic>
        <p:nvPicPr>
          <p:cNvPr id="17" name="Picture 16">
            <a:extLst>
              <a:ext uri="{FF2B5EF4-FFF2-40B4-BE49-F238E27FC236}">
                <a16:creationId xmlns:a16="http://schemas.microsoft.com/office/drawing/2014/main" id="{D82CDB14-B8D1-6D04-C4F4-EA2120F59747}"/>
              </a:ext>
            </a:extLst>
          </p:cNvPr>
          <p:cNvPicPr>
            <a:picLocks noChangeAspect="1"/>
          </p:cNvPicPr>
          <p:nvPr/>
        </p:nvPicPr>
        <p:blipFill>
          <a:blip r:embed="rId6"/>
          <a:stretch>
            <a:fillRect/>
          </a:stretch>
        </p:blipFill>
        <p:spPr>
          <a:xfrm>
            <a:off x="8480159" y="471859"/>
            <a:ext cx="3549832" cy="3332495"/>
          </a:xfrm>
          <a:prstGeom prst="rect">
            <a:avLst/>
          </a:prstGeom>
        </p:spPr>
      </p:pic>
    </p:spTree>
    <p:extLst>
      <p:ext uri="{BB962C8B-B14F-4D97-AF65-F5344CB8AC3E}">
        <p14:creationId xmlns:p14="http://schemas.microsoft.com/office/powerpoint/2010/main" val="4085148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AD6ADF-8A74-B6AC-B897-8C40F0B1728A}"/>
              </a:ext>
            </a:extLst>
          </p:cNvPr>
          <p:cNvPicPr>
            <a:picLocks noChangeAspect="1"/>
          </p:cNvPicPr>
          <p:nvPr/>
        </p:nvPicPr>
        <p:blipFill rotWithShape="1">
          <a:blip r:embed="rId2"/>
          <a:srcRect l="8092" t="7828" b="2970"/>
          <a:stretch/>
        </p:blipFill>
        <p:spPr>
          <a:xfrm>
            <a:off x="161266" y="170482"/>
            <a:ext cx="5007707" cy="4695986"/>
          </a:xfrm>
          <a:prstGeom prst="rect">
            <a:avLst/>
          </a:prstGeom>
        </p:spPr>
      </p:pic>
      <p:pic>
        <p:nvPicPr>
          <p:cNvPr id="7" name="Picture 6">
            <a:extLst>
              <a:ext uri="{FF2B5EF4-FFF2-40B4-BE49-F238E27FC236}">
                <a16:creationId xmlns:a16="http://schemas.microsoft.com/office/drawing/2014/main" id="{A5B8B63F-80A1-9A0C-FF45-02B263E23EAB}"/>
              </a:ext>
            </a:extLst>
          </p:cNvPr>
          <p:cNvPicPr>
            <a:picLocks noChangeAspect="1"/>
          </p:cNvPicPr>
          <p:nvPr/>
        </p:nvPicPr>
        <p:blipFill>
          <a:blip r:embed="rId3"/>
          <a:stretch>
            <a:fillRect/>
          </a:stretch>
        </p:blipFill>
        <p:spPr>
          <a:xfrm>
            <a:off x="3683360" y="2956862"/>
            <a:ext cx="4825280" cy="3730656"/>
          </a:xfrm>
          <a:prstGeom prst="rect">
            <a:avLst/>
          </a:prstGeom>
        </p:spPr>
      </p:pic>
      <p:pic>
        <p:nvPicPr>
          <p:cNvPr id="5" name="Picture 4">
            <a:extLst>
              <a:ext uri="{FF2B5EF4-FFF2-40B4-BE49-F238E27FC236}">
                <a16:creationId xmlns:a16="http://schemas.microsoft.com/office/drawing/2014/main" id="{D7D6FC01-0A9D-7416-6E48-050BD31AFB38}"/>
              </a:ext>
            </a:extLst>
          </p:cNvPr>
          <p:cNvPicPr>
            <a:picLocks noChangeAspect="1"/>
          </p:cNvPicPr>
          <p:nvPr/>
        </p:nvPicPr>
        <p:blipFill>
          <a:blip r:embed="rId4"/>
          <a:stretch>
            <a:fillRect/>
          </a:stretch>
        </p:blipFill>
        <p:spPr>
          <a:xfrm>
            <a:off x="6493249" y="170482"/>
            <a:ext cx="5537485" cy="4242018"/>
          </a:xfrm>
          <a:prstGeom prst="rect">
            <a:avLst/>
          </a:prstGeom>
        </p:spPr>
      </p:pic>
    </p:spTree>
    <p:extLst>
      <p:ext uri="{BB962C8B-B14F-4D97-AF65-F5344CB8AC3E}">
        <p14:creationId xmlns:p14="http://schemas.microsoft.com/office/powerpoint/2010/main" val="60106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18:21</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The tongue has the power of life and death,</a:t>
            </a:r>
          </a:p>
          <a:p>
            <a:pPr marL="0" indent="0">
              <a:buNone/>
            </a:pPr>
            <a:r>
              <a:rPr lang="en-US" sz="4600" dirty="0">
                <a:latin typeface="FrankRuehl" panose="020E0503060101010101" pitchFamily="34" charset="-79"/>
                <a:cs typeface="FrankRuehl" panose="020E0503060101010101" pitchFamily="34" charset="-79"/>
              </a:rPr>
              <a:t>    and those who love it will eat its fruit.</a:t>
            </a:r>
          </a:p>
        </p:txBody>
      </p:sp>
    </p:spTree>
    <p:extLst>
      <p:ext uri="{BB962C8B-B14F-4D97-AF65-F5344CB8AC3E}">
        <p14:creationId xmlns:p14="http://schemas.microsoft.com/office/powerpoint/2010/main" val="1956333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erson&#10;&#10;Description generated with very high confidence">
            <a:extLst>
              <a:ext uri="{FF2B5EF4-FFF2-40B4-BE49-F238E27FC236}">
                <a16:creationId xmlns:a16="http://schemas.microsoft.com/office/drawing/2014/main" id="{8285565D-D6BE-D645-982A-CF81B924A235}"/>
              </a:ext>
            </a:extLst>
          </p:cNvPr>
          <p:cNvPicPr>
            <a:picLocks noChangeAspect="1"/>
          </p:cNvPicPr>
          <p:nvPr/>
        </p:nvPicPr>
        <p:blipFill>
          <a:blip r:embed="rId2"/>
          <a:stretch>
            <a:fillRect/>
          </a:stretch>
        </p:blipFill>
        <p:spPr>
          <a:xfrm>
            <a:off x="2080515" y="255808"/>
            <a:ext cx="8030969" cy="6346384"/>
          </a:xfrm>
          <a:prstGeom prst="rect">
            <a:avLst/>
          </a:prstGeom>
        </p:spPr>
      </p:pic>
    </p:spTree>
    <p:extLst>
      <p:ext uri="{BB962C8B-B14F-4D97-AF65-F5344CB8AC3E}">
        <p14:creationId xmlns:p14="http://schemas.microsoft.com/office/powerpoint/2010/main" val="3317689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James 1:26</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Those who consider themselves religious and yet do not keep a tight rein on their tongues deceive themselves, and their religion is worthless.</a:t>
            </a:r>
          </a:p>
        </p:txBody>
      </p:sp>
    </p:spTree>
    <p:extLst>
      <p:ext uri="{BB962C8B-B14F-4D97-AF65-F5344CB8AC3E}">
        <p14:creationId xmlns:p14="http://schemas.microsoft.com/office/powerpoint/2010/main" val="222993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Matthew 12:35-36</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A good man brings good things out of the good stored up in him, and an evil man brings evil things out of the evil stored up in him. But I tell you that everyone will have to give account on the day of judgment for every empty word they have spoken.</a:t>
            </a:r>
          </a:p>
        </p:txBody>
      </p:sp>
    </p:spTree>
    <p:extLst>
      <p:ext uri="{BB962C8B-B14F-4D97-AF65-F5344CB8AC3E}">
        <p14:creationId xmlns:p14="http://schemas.microsoft.com/office/powerpoint/2010/main" val="3067150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a:latin typeface="FrankRuehl" panose="020E0503060101010101" pitchFamily="34" charset="-79"/>
                <a:cs typeface="FrankRuehl" panose="020E0503060101010101" pitchFamily="34" charset="-79"/>
              </a:rPr>
              <a:t>James 3:1</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Not many of you should become teachers, my fellow believers, because you know that we who teach will be judged more strictly.</a:t>
            </a:r>
          </a:p>
        </p:txBody>
      </p:sp>
    </p:spTree>
    <p:extLst>
      <p:ext uri="{BB962C8B-B14F-4D97-AF65-F5344CB8AC3E}">
        <p14:creationId xmlns:p14="http://schemas.microsoft.com/office/powerpoint/2010/main" val="629750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18:21</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The tongue has the power of life and death,</a:t>
            </a:r>
          </a:p>
          <a:p>
            <a:pPr marL="0" indent="0">
              <a:buNone/>
            </a:pPr>
            <a:r>
              <a:rPr lang="en-US" sz="4600" dirty="0">
                <a:latin typeface="FrankRuehl" panose="020E0503060101010101" pitchFamily="34" charset="-79"/>
                <a:cs typeface="FrankRuehl" panose="020E0503060101010101" pitchFamily="34" charset="-79"/>
              </a:rPr>
              <a:t>    and those who love it will eat its fruit.</a:t>
            </a:r>
          </a:p>
        </p:txBody>
      </p:sp>
    </p:spTree>
    <p:extLst>
      <p:ext uri="{BB962C8B-B14F-4D97-AF65-F5344CB8AC3E}">
        <p14:creationId xmlns:p14="http://schemas.microsoft.com/office/powerpoint/2010/main" val="111305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20A520D0-11CF-4639-8537-F56A8A2FDCF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4738"/>
            <a:ext cx="12191980" cy="6857990"/>
          </a:xfrm>
          <a:prstGeom prst="rect">
            <a:avLst/>
          </a:prstGeom>
        </p:spPr>
      </p:pic>
      <p:sp>
        <p:nvSpPr>
          <p:cNvPr id="2" name="Title 1">
            <a:extLst>
              <a:ext uri="{FF2B5EF4-FFF2-40B4-BE49-F238E27FC236}">
                <a16:creationId xmlns:a16="http://schemas.microsoft.com/office/drawing/2014/main" id="{D44BCB7C-A6FC-4118-9027-468ECFDE6455}"/>
              </a:ext>
            </a:extLst>
          </p:cNvPr>
          <p:cNvSpPr>
            <a:spLocks noGrp="1"/>
          </p:cNvSpPr>
          <p:nvPr>
            <p:ph type="ctrTitle"/>
          </p:nvPr>
        </p:nvSpPr>
        <p:spPr>
          <a:xfrm>
            <a:off x="442452" y="76207"/>
            <a:ext cx="11485388" cy="2421464"/>
          </a:xfrm>
        </p:spPr>
        <p:txBody>
          <a:bodyPr>
            <a:normAutofit/>
          </a:bodyPr>
          <a:lstStyle/>
          <a:p>
            <a:r>
              <a:rPr lang="en-US" cap="small" dirty="0">
                <a:latin typeface="FrankRuehl" panose="020E0503060101010101" pitchFamily="34" charset="-79"/>
                <a:cs typeface="FrankRuehl" panose="020E0503060101010101" pitchFamily="34" charset="-79"/>
              </a:rPr>
              <a:t>Harsh  vs.  Gentle</a:t>
            </a:r>
          </a:p>
        </p:txBody>
      </p:sp>
      <p:sp>
        <p:nvSpPr>
          <p:cNvPr id="3" name="Subtitle 2">
            <a:extLst>
              <a:ext uri="{FF2B5EF4-FFF2-40B4-BE49-F238E27FC236}">
                <a16:creationId xmlns:a16="http://schemas.microsoft.com/office/drawing/2014/main" id="{4B64FA72-B055-4AE3-A6FD-8071BD687CBE}"/>
              </a:ext>
            </a:extLst>
          </p:cNvPr>
          <p:cNvSpPr>
            <a:spLocks noGrp="1"/>
          </p:cNvSpPr>
          <p:nvPr>
            <p:ph type="subTitle" idx="1"/>
          </p:nvPr>
        </p:nvSpPr>
        <p:spPr>
          <a:xfrm>
            <a:off x="4832554" y="2497671"/>
            <a:ext cx="7095286" cy="1405467"/>
          </a:xfrm>
        </p:spPr>
        <p:txBody>
          <a:bodyPr>
            <a:normAutofit/>
          </a:bodyPr>
          <a:lstStyle/>
          <a:p>
            <a:r>
              <a:rPr lang="en-US" sz="4400" i="1" cap="none" dirty="0">
                <a:solidFill>
                  <a:schemeClr val="accent1">
                    <a:lumMod val="40000"/>
                    <a:lumOff val="60000"/>
                  </a:schemeClr>
                </a:solidFill>
                <a:latin typeface="FrankRuehl" panose="020E0503060101010101" pitchFamily="34" charset="-79"/>
                <a:cs typeface="FrankRuehl" panose="020E0503060101010101" pitchFamily="34" charset="-79"/>
              </a:rPr>
              <a:t>Proverbs 15:1</a:t>
            </a:r>
          </a:p>
        </p:txBody>
      </p:sp>
    </p:spTree>
    <p:extLst>
      <p:ext uri="{BB962C8B-B14F-4D97-AF65-F5344CB8AC3E}">
        <p14:creationId xmlns:p14="http://schemas.microsoft.com/office/powerpoint/2010/main" val="153418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15:1</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A gentle answer turns away wrath,</a:t>
            </a:r>
          </a:p>
          <a:p>
            <a:pPr marL="0" indent="0">
              <a:buNone/>
            </a:pPr>
            <a:r>
              <a:rPr lang="en-US" sz="4600" dirty="0">
                <a:latin typeface="FrankRuehl" panose="020E0503060101010101" pitchFamily="34" charset="-79"/>
                <a:cs typeface="FrankRuehl" panose="020E0503060101010101" pitchFamily="34" charset="-79"/>
              </a:rPr>
              <a:t>    but a harsh word stirs up anger.</a:t>
            </a:r>
          </a:p>
          <a:p>
            <a:pPr marL="0" indent="0">
              <a:buNone/>
            </a:pPr>
            <a:r>
              <a:rPr lang="en-US" sz="4600" b="1" i="1" dirty="0">
                <a:latin typeface="FrankRuehl" panose="020E0503060101010101" pitchFamily="34" charset="-79"/>
                <a:cs typeface="FrankRuehl" panose="020E0503060101010101" pitchFamily="34" charset="-79"/>
              </a:rPr>
              <a:t>Gentle:</a:t>
            </a:r>
            <a:r>
              <a:rPr lang="en-US" sz="4600" i="1" dirty="0">
                <a:latin typeface="FrankRuehl" panose="020E0503060101010101" pitchFamily="34" charset="-79"/>
                <a:cs typeface="FrankRuehl" panose="020E0503060101010101" pitchFamily="34" charset="-79"/>
              </a:rPr>
              <a:t> soft, calm, controlled, and kindly intended</a:t>
            </a:r>
          </a:p>
        </p:txBody>
      </p:sp>
    </p:spTree>
    <p:extLst>
      <p:ext uri="{BB962C8B-B14F-4D97-AF65-F5344CB8AC3E}">
        <p14:creationId xmlns:p14="http://schemas.microsoft.com/office/powerpoint/2010/main" val="403241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1 Peter 2:20b-23</a:t>
            </a:r>
            <a:endParaRPr lang="en-US" sz="4000" i="1"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200" dirty="0">
                <a:latin typeface="FrankRuehl" panose="020E0503060101010101" pitchFamily="34" charset="-79"/>
                <a:cs typeface="FrankRuehl" panose="020E0503060101010101" pitchFamily="34" charset="-79"/>
              </a:rPr>
              <a:t>But if you suffer for doing good and you endure it, this is commendable before God. To this you were called, because Christ suffered for you, leaving you an example, that you should follow in his steps. “He committed no sin, and no deceit was found in his mouth.” When they hurled their insults at him, he did not retaliate; when he suffered, he made no threats. Instead, he entrusted himself to him who judges justly. </a:t>
            </a:r>
          </a:p>
        </p:txBody>
      </p:sp>
    </p:spTree>
    <p:extLst>
      <p:ext uri="{BB962C8B-B14F-4D97-AF65-F5344CB8AC3E}">
        <p14:creationId xmlns:p14="http://schemas.microsoft.com/office/powerpoint/2010/main" val="14872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15:1</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A gentle answer turns away wrath,</a:t>
            </a:r>
          </a:p>
          <a:p>
            <a:pPr marL="0" indent="0">
              <a:buNone/>
            </a:pPr>
            <a:r>
              <a:rPr lang="en-US" sz="4600" dirty="0">
                <a:latin typeface="FrankRuehl" panose="020E0503060101010101" pitchFamily="34" charset="-79"/>
                <a:cs typeface="FrankRuehl" panose="020E0503060101010101" pitchFamily="34" charset="-79"/>
              </a:rPr>
              <a:t>    but a harsh word stirs up anger.</a:t>
            </a:r>
          </a:p>
          <a:p>
            <a:pPr marL="0" indent="0">
              <a:buNone/>
            </a:pPr>
            <a:r>
              <a:rPr lang="en-US" sz="4600" b="1" i="1" dirty="0">
                <a:latin typeface="FrankRuehl" panose="020E0503060101010101" pitchFamily="34" charset="-79"/>
                <a:cs typeface="FrankRuehl" panose="020E0503060101010101" pitchFamily="34" charset="-79"/>
              </a:rPr>
              <a:t>Gentle:</a:t>
            </a:r>
            <a:r>
              <a:rPr lang="en-US" sz="4600" i="1" dirty="0">
                <a:latin typeface="FrankRuehl" panose="020E0503060101010101" pitchFamily="34" charset="-79"/>
                <a:cs typeface="FrankRuehl" panose="020E0503060101010101" pitchFamily="34" charset="-79"/>
              </a:rPr>
              <a:t> soft, calm, controlled, and kindly intended</a:t>
            </a:r>
          </a:p>
          <a:p>
            <a:pPr marL="0" indent="0">
              <a:buNone/>
            </a:pPr>
            <a:r>
              <a:rPr lang="en-US" sz="4600" b="1" i="1" dirty="0">
                <a:latin typeface="FrankRuehl" panose="020E0503060101010101" pitchFamily="34" charset="-79"/>
                <a:cs typeface="FrankRuehl" panose="020E0503060101010101" pitchFamily="34" charset="-79"/>
              </a:rPr>
              <a:t>Harsh:</a:t>
            </a:r>
            <a:r>
              <a:rPr lang="en-US" sz="4600" i="1" dirty="0">
                <a:latin typeface="FrankRuehl" panose="020E0503060101010101" pitchFamily="34" charset="-79"/>
                <a:cs typeface="FrankRuehl" panose="020E0503060101010101" pitchFamily="34" charset="-79"/>
              </a:rPr>
              <a:t> angry, accusing, dismissive, and/or deliberately offensive</a:t>
            </a:r>
          </a:p>
          <a:p>
            <a:pPr marL="0" indent="0">
              <a:buNone/>
            </a:pPr>
            <a:endParaRPr lang="en-US" sz="3600" i="1" dirty="0">
              <a:latin typeface="FrankRuehl" panose="020E0503060101010101" pitchFamily="34" charset="-79"/>
              <a:cs typeface="FrankRuehl" panose="020E0503060101010101" pitchFamily="34" charset="-79"/>
            </a:endParaRPr>
          </a:p>
        </p:txBody>
      </p:sp>
    </p:spTree>
    <p:extLst>
      <p:ext uri="{BB962C8B-B14F-4D97-AF65-F5344CB8AC3E}">
        <p14:creationId xmlns:p14="http://schemas.microsoft.com/office/powerpoint/2010/main" val="1425867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2 Timothy 2:24-26</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600" dirty="0">
                <a:latin typeface="FrankRuehl" panose="020E0503060101010101" pitchFamily="34" charset="-79"/>
                <a:cs typeface="FrankRuehl" panose="020E0503060101010101" pitchFamily="34" charset="-79"/>
              </a:rPr>
              <a:t>And the Lord’s servant must not be quarrelsome but must be kind to everyone, able to teach, not resentful. Opponents must be gently instructed, in the hope that God will grant them repentance leading them to a knowledge of the truth, and that they will come to their senses and escape from the trap of the devil, who has taken them captive to do his will.</a:t>
            </a:r>
          </a:p>
        </p:txBody>
      </p:sp>
      <p:pic>
        <p:nvPicPr>
          <p:cNvPr id="4" name="Picture 3">
            <a:extLst>
              <a:ext uri="{FF2B5EF4-FFF2-40B4-BE49-F238E27FC236}">
                <a16:creationId xmlns:a16="http://schemas.microsoft.com/office/drawing/2014/main" id="{BDD2604D-FBD6-CCD3-14CF-413185C24BA3}"/>
              </a:ext>
            </a:extLst>
          </p:cNvPr>
          <p:cNvPicPr>
            <a:picLocks noChangeAspect="1"/>
          </p:cNvPicPr>
          <p:nvPr/>
        </p:nvPicPr>
        <p:blipFill>
          <a:blip r:embed="rId2"/>
          <a:stretch>
            <a:fillRect/>
          </a:stretch>
        </p:blipFill>
        <p:spPr>
          <a:xfrm>
            <a:off x="2877167" y="377973"/>
            <a:ext cx="6437666" cy="6102053"/>
          </a:xfrm>
          <a:prstGeom prst="rect">
            <a:avLst/>
          </a:prstGeom>
        </p:spPr>
      </p:pic>
    </p:spTree>
    <p:extLst>
      <p:ext uri="{BB962C8B-B14F-4D97-AF65-F5344CB8AC3E}">
        <p14:creationId xmlns:p14="http://schemas.microsoft.com/office/powerpoint/2010/main" val="13523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7" presetClass="exit" presetSubtype="0" fill="hold" nodeType="afterEffect">
                                  <p:stCondLst>
                                    <p:cond delay="10000"/>
                                  </p:stCondLst>
                                  <p:childTnLst>
                                    <p:animEffect transition="out" filter="fade">
                                      <p:cBhvr>
                                        <p:cTn id="12" dur="4000"/>
                                        <p:tgtEl>
                                          <p:spTgt spid="4"/>
                                        </p:tgtEl>
                                      </p:cBhvr>
                                    </p:animEffect>
                                    <p:anim calcmode="lin" valueType="num">
                                      <p:cBhvr>
                                        <p:cTn id="13" dur="4000"/>
                                        <p:tgtEl>
                                          <p:spTgt spid="4"/>
                                        </p:tgtEl>
                                        <p:attrNameLst>
                                          <p:attrName>ppt_x</p:attrName>
                                        </p:attrNameLst>
                                      </p:cBhvr>
                                      <p:tavLst>
                                        <p:tav tm="0">
                                          <p:val>
                                            <p:strVal val="ppt_x"/>
                                          </p:val>
                                        </p:tav>
                                        <p:tav tm="100000">
                                          <p:val>
                                            <p:strVal val="ppt_x"/>
                                          </p:val>
                                        </p:tav>
                                      </p:tavLst>
                                    </p:anim>
                                    <p:anim calcmode="lin" valueType="num">
                                      <p:cBhvr>
                                        <p:cTn id="14" dur="4000"/>
                                        <p:tgtEl>
                                          <p:spTgt spid="4"/>
                                        </p:tgtEl>
                                        <p:attrNameLst>
                                          <p:attrName>ppt_y</p:attrName>
                                        </p:attrNameLst>
                                      </p:cBhvr>
                                      <p:tavLst>
                                        <p:tav tm="0">
                                          <p:val>
                                            <p:strVal val="ppt_y"/>
                                          </p:val>
                                        </p:tav>
                                        <p:tav tm="100000">
                                          <p:val>
                                            <p:strVal val="ppt_y-.1"/>
                                          </p:val>
                                        </p:tav>
                                      </p:tavLst>
                                    </p:anim>
                                    <p:set>
                                      <p:cBhvr>
                                        <p:cTn id="15" dur="1" fill="hold">
                                          <p:stCondLst>
                                            <p:cond delay="3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15:1</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A gentle answer turns away wrath,</a:t>
            </a:r>
          </a:p>
          <a:p>
            <a:pPr marL="0" indent="0">
              <a:buNone/>
            </a:pPr>
            <a:r>
              <a:rPr lang="en-US" sz="4600" dirty="0">
                <a:latin typeface="FrankRuehl" panose="020E0503060101010101" pitchFamily="34" charset="-79"/>
                <a:cs typeface="FrankRuehl" panose="020E0503060101010101" pitchFamily="34" charset="-79"/>
              </a:rPr>
              <a:t>    but a harsh word stirs up anger.</a:t>
            </a:r>
          </a:p>
        </p:txBody>
      </p:sp>
    </p:spTree>
    <p:extLst>
      <p:ext uri="{BB962C8B-B14F-4D97-AF65-F5344CB8AC3E}">
        <p14:creationId xmlns:p14="http://schemas.microsoft.com/office/powerpoint/2010/main" val="209015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20A520D0-11CF-4639-8537-F56A8A2FDCF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4738"/>
            <a:ext cx="12191980" cy="6857990"/>
          </a:xfrm>
          <a:prstGeom prst="rect">
            <a:avLst/>
          </a:prstGeom>
        </p:spPr>
      </p:pic>
      <p:sp>
        <p:nvSpPr>
          <p:cNvPr id="2" name="Title 1">
            <a:extLst>
              <a:ext uri="{FF2B5EF4-FFF2-40B4-BE49-F238E27FC236}">
                <a16:creationId xmlns:a16="http://schemas.microsoft.com/office/drawing/2014/main" id="{D44BCB7C-A6FC-4118-9027-468ECFDE6455}"/>
              </a:ext>
            </a:extLst>
          </p:cNvPr>
          <p:cNvSpPr>
            <a:spLocks noGrp="1"/>
          </p:cNvSpPr>
          <p:nvPr>
            <p:ph type="ctrTitle"/>
          </p:nvPr>
        </p:nvSpPr>
        <p:spPr>
          <a:xfrm>
            <a:off x="442452" y="76207"/>
            <a:ext cx="11485388" cy="2421464"/>
          </a:xfrm>
        </p:spPr>
        <p:txBody>
          <a:bodyPr>
            <a:normAutofit/>
          </a:bodyPr>
          <a:lstStyle/>
          <a:p>
            <a:r>
              <a:rPr lang="en-US" cap="small" dirty="0">
                <a:latin typeface="FrankRuehl" panose="020E0503060101010101" pitchFamily="34" charset="-79"/>
                <a:cs typeface="FrankRuehl" panose="020E0503060101010101" pitchFamily="34" charset="-79"/>
              </a:rPr>
              <a:t>Gossip &amp; Complaining  vs.  Edifying</a:t>
            </a:r>
          </a:p>
        </p:txBody>
      </p:sp>
      <p:sp>
        <p:nvSpPr>
          <p:cNvPr id="3" name="Subtitle 2">
            <a:extLst>
              <a:ext uri="{FF2B5EF4-FFF2-40B4-BE49-F238E27FC236}">
                <a16:creationId xmlns:a16="http://schemas.microsoft.com/office/drawing/2014/main" id="{4B64FA72-B055-4AE3-A6FD-8071BD687CBE}"/>
              </a:ext>
            </a:extLst>
          </p:cNvPr>
          <p:cNvSpPr>
            <a:spLocks noGrp="1"/>
          </p:cNvSpPr>
          <p:nvPr>
            <p:ph type="subTitle" idx="1"/>
          </p:nvPr>
        </p:nvSpPr>
        <p:spPr>
          <a:xfrm>
            <a:off x="4832554" y="2497671"/>
            <a:ext cx="7095286" cy="1405467"/>
          </a:xfrm>
        </p:spPr>
        <p:txBody>
          <a:bodyPr>
            <a:normAutofit/>
          </a:bodyPr>
          <a:lstStyle/>
          <a:p>
            <a:r>
              <a:rPr lang="en-US" sz="4400" i="1" cap="none" dirty="0">
                <a:solidFill>
                  <a:schemeClr val="accent1">
                    <a:lumMod val="40000"/>
                    <a:lumOff val="60000"/>
                  </a:schemeClr>
                </a:solidFill>
                <a:latin typeface="FrankRuehl" panose="020E0503060101010101" pitchFamily="34" charset="-79"/>
                <a:cs typeface="FrankRuehl" panose="020E0503060101010101" pitchFamily="34" charset="-79"/>
              </a:rPr>
              <a:t>Proverbs 16:28</a:t>
            </a:r>
          </a:p>
        </p:txBody>
      </p:sp>
    </p:spTree>
    <p:extLst>
      <p:ext uri="{BB962C8B-B14F-4D97-AF65-F5344CB8AC3E}">
        <p14:creationId xmlns:p14="http://schemas.microsoft.com/office/powerpoint/2010/main" val="1622795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Definitions</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Gossip: Talking about someone with bad intent</a:t>
            </a:r>
          </a:p>
          <a:p>
            <a:pPr marL="0" indent="0">
              <a:buNone/>
            </a:pPr>
            <a:r>
              <a:rPr lang="en-US" sz="4600" dirty="0">
                <a:latin typeface="FrankRuehl" panose="020E0503060101010101" pitchFamily="34" charset="-79"/>
                <a:cs typeface="FrankRuehl" panose="020E0503060101010101" pitchFamily="34" charset="-79"/>
              </a:rPr>
              <a:t>Complain: Expressing annoyance/dissatisfaction with an event or with the way things are</a:t>
            </a:r>
          </a:p>
        </p:txBody>
      </p:sp>
    </p:spTree>
    <p:extLst>
      <p:ext uri="{BB962C8B-B14F-4D97-AF65-F5344CB8AC3E}">
        <p14:creationId xmlns:p14="http://schemas.microsoft.com/office/powerpoint/2010/main" val="1281681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16:28</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A perverse person stirs up conflict,</a:t>
            </a:r>
          </a:p>
          <a:p>
            <a:pPr marL="0" indent="0">
              <a:buNone/>
            </a:pPr>
            <a:r>
              <a:rPr lang="en-US" sz="4600" dirty="0">
                <a:latin typeface="FrankRuehl" panose="020E0503060101010101" pitchFamily="34" charset="-79"/>
                <a:cs typeface="FrankRuehl" panose="020E0503060101010101" pitchFamily="34" charset="-79"/>
              </a:rPr>
              <a:t>    and a gossip separates close friends.</a:t>
            </a:r>
          </a:p>
        </p:txBody>
      </p:sp>
    </p:spTree>
    <p:extLst>
      <p:ext uri="{BB962C8B-B14F-4D97-AF65-F5344CB8AC3E}">
        <p14:creationId xmlns:p14="http://schemas.microsoft.com/office/powerpoint/2010/main" val="1364870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16:28</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000" dirty="0">
                <a:latin typeface="FrankRuehl" panose="020E0503060101010101" pitchFamily="34" charset="-79"/>
                <a:cs typeface="FrankRuehl" panose="020E0503060101010101" pitchFamily="34" charset="-79"/>
              </a:rPr>
              <a:t>There are six things the Lord hates,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seven that are detestable to him:</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haughty eyes,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lying tongue,</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hands that shed innocent blood,</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heart that devises wicked schemes,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feet that are quick to rush into evil,</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false witness who pours out lies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and </a:t>
            </a:r>
            <a:r>
              <a:rPr lang="en-US" sz="4000" dirty="0">
                <a:solidFill>
                  <a:schemeClr val="bg1"/>
                </a:solidFill>
                <a:highlight>
                  <a:srgbClr val="FFFF00"/>
                </a:highlight>
                <a:latin typeface="FrankRuehl" panose="020E0503060101010101" pitchFamily="34" charset="-79"/>
                <a:cs typeface="FrankRuehl" panose="020E0503060101010101" pitchFamily="34" charset="-79"/>
              </a:rPr>
              <a:t>a person who stirs up conflict in the community.</a:t>
            </a:r>
          </a:p>
        </p:txBody>
      </p:sp>
    </p:spTree>
    <p:extLst>
      <p:ext uri="{BB962C8B-B14F-4D97-AF65-F5344CB8AC3E}">
        <p14:creationId xmlns:p14="http://schemas.microsoft.com/office/powerpoint/2010/main" val="369178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11:13</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A gossip betrays a confidence,</a:t>
            </a:r>
          </a:p>
          <a:p>
            <a:pPr marL="0" indent="0">
              <a:buNone/>
            </a:pPr>
            <a:r>
              <a:rPr lang="en-US" sz="4600" dirty="0">
                <a:latin typeface="FrankRuehl" panose="020E0503060101010101" pitchFamily="34" charset="-79"/>
                <a:cs typeface="FrankRuehl" panose="020E0503060101010101" pitchFamily="34" charset="-79"/>
              </a:rPr>
              <a:t>    but a trustworthy person keeps a secret.</a:t>
            </a:r>
          </a:p>
        </p:txBody>
      </p:sp>
    </p:spTree>
    <p:extLst>
      <p:ext uri="{BB962C8B-B14F-4D97-AF65-F5344CB8AC3E}">
        <p14:creationId xmlns:p14="http://schemas.microsoft.com/office/powerpoint/2010/main" val="401306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26:17</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Like one who grabs a stray dog by the ears</a:t>
            </a:r>
          </a:p>
          <a:p>
            <a:pPr marL="0" indent="0">
              <a:buNone/>
            </a:pPr>
            <a:r>
              <a:rPr lang="en-US" sz="4600" dirty="0">
                <a:latin typeface="FrankRuehl" panose="020E0503060101010101" pitchFamily="34" charset="-79"/>
                <a:cs typeface="FrankRuehl" panose="020E0503060101010101" pitchFamily="34" charset="-79"/>
              </a:rPr>
              <a:t>    is someone who rushes into a quarrel not their own.</a:t>
            </a:r>
          </a:p>
        </p:txBody>
      </p:sp>
    </p:spTree>
    <p:extLst>
      <p:ext uri="{BB962C8B-B14F-4D97-AF65-F5344CB8AC3E}">
        <p14:creationId xmlns:p14="http://schemas.microsoft.com/office/powerpoint/2010/main" val="239871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10:14</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When words are many, transgression is not lacking,</a:t>
            </a:r>
          </a:p>
          <a:p>
            <a:pPr marL="0" indent="0">
              <a:buNone/>
            </a:pPr>
            <a:r>
              <a:rPr lang="en-US" sz="4600" dirty="0">
                <a:latin typeface="FrankRuehl" panose="020E0503060101010101" pitchFamily="34" charset="-79"/>
                <a:cs typeface="FrankRuehl" panose="020E0503060101010101" pitchFamily="34" charset="-79"/>
              </a:rPr>
              <a:t>    but whoever restrains his lips is prudent.</a:t>
            </a:r>
          </a:p>
        </p:txBody>
      </p:sp>
    </p:spTree>
    <p:extLst>
      <p:ext uri="{BB962C8B-B14F-4D97-AF65-F5344CB8AC3E}">
        <p14:creationId xmlns:p14="http://schemas.microsoft.com/office/powerpoint/2010/main" val="272488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Ephesians 4:29-30</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Do not let any unwholesome talk come out of your mouths, but only what is helpful for building others up according to their needs, that it may benefit those who listen. And do not grieve the Holy Spirit of God, with whom you were sealed for the day of redemption.</a:t>
            </a:r>
          </a:p>
        </p:txBody>
      </p:sp>
    </p:spTree>
    <p:extLst>
      <p:ext uri="{BB962C8B-B14F-4D97-AF65-F5344CB8AC3E}">
        <p14:creationId xmlns:p14="http://schemas.microsoft.com/office/powerpoint/2010/main" val="163136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Ask yourself:</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fontScale="92500"/>
          </a:bodyPr>
          <a:lstStyle/>
          <a:p>
            <a:pPr marL="0" indent="0">
              <a:buNone/>
            </a:pPr>
            <a:r>
              <a:rPr lang="en-US" sz="4600" dirty="0">
                <a:latin typeface="FrankRuehl" panose="020E0503060101010101" pitchFamily="34" charset="-79"/>
                <a:cs typeface="FrankRuehl" panose="020E0503060101010101" pitchFamily="34" charset="-79"/>
              </a:rPr>
              <a:t>Is it true?</a:t>
            </a:r>
          </a:p>
          <a:p>
            <a:pPr marL="0" indent="0">
              <a:buNone/>
            </a:pPr>
            <a:r>
              <a:rPr lang="en-US" sz="4600" i="1" dirty="0">
                <a:latin typeface="FrankRuehl" panose="020E0503060101010101" pitchFamily="34" charset="-79"/>
                <a:cs typeface="FrankRuehl" panose="020E0503060101010101" pitchFamily="34" charset="-79"/>
              </a:rPr>
              <a:t>Ephesians 4:14-15 – Then we will no longer be infants, tossed back and forth by the waves, and blown here and there by every wind of teaching and by the cunning and craftiness of people in their deceitful scheming. Instead, </a:t>
            </a:r>
            <a:r>
              <a:rPr lang="en-US" sz="4600" i="1" dirty="0">
                <a:solidFill>
                  <a:schemeClr val="bg1"/>
                </a:solidFill>
                <a:highlight>
                  <a:srgbClr val="FFFF00"/>
                </a:highlight>
                <a:latin typeface="FrankRuehl" panose="020E0503060101010101" pitchFamily="34" charset="-79"/>
                <a:cs typeface="FrankRuehl" panose="020E0503060101010101" pitchFamily="34" charset="-79"/>
              </a:rPr>
              <a:t>speaking the truth in love</a:t>
            </a:r>
            <a:r>
              <a:rPr lang="en-US" sz="4600" i="1" dirty="0">
                <a:latin typeface="FrankRuehl" panose="020E0503060101010101" pitchFamily="34" charset="-79"/>
                <a:cs typeface="FrankRuehl" panose="020E0503060101010101" pitchFamily="34" charset="-79"/>
              </a:rPr>
              <a:t>, we will grow to become in every respect the mature body of him who is the head, that is, Christ. </a:t>
            </a:r>
            <a:endParaRPr lang="en-US" sz="4600" dirty="0">
              <a:latin typeface="FrankRuehl" panose="020E0503060101010101" pitchFamily="34" charset="-79"/>
              <a:cs typeface="FrankRuehl" panose="020E0503060101010101" pitchFamily="34" charset="-79"/>
            </a:endParaRPr>
          </a:p>
        </p:txBody>
      </p:sp>
    </p:spTree>
    <p:extLst>
      <p:ext uri="{BB962C8B-B14F-4D97-AF65-F5344CB8AC3E}">
        <p14:creationId xmlns:p14="http://schemas.microsoft.com/office/powerpoint/2010/main" val="1003334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Ask yourself:</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Is it true?</a:t>
            </a:r>
            <a:endParaRPr lang="en-US" sz="4600" i="1" dirty="0">
              <a:latin typeface="FrankRuehl" panose="020E0503060101010101" pitchFamily="34" charset="-79"/>
              <a:cs typeface="FrankRuehl" panose="020E0503060101010101" pitchFamily="34" charset="-79"/>
            </a:endParaRPr>
          </a:p>
          <a:p>
            <a:pPr marL="0" indent="0">
              <a:buNone/>
            </a:pPr>
            <a:r>
              <a:rPr lang="en-US" sz="4600" dirty="0">
                <a:latin typeface="FrankRuehl" panose="020E0503060101010101" pitchFamily="34" charset="-79"/>
                <a:cs typeface="FrankRuehl" panose="020E0503060101010101" pitchFamily="34" charset="-79"/>
              </a:rPr>
              <a:t>Is it kind?</a:t>
            </a:r>
          </a:p>
          <a:p>
            <a:pPr marL="0" indent="0">
              <a:buNone/>
            </a:pPr>
            <a:r>
              <a:rPr lang="en-US" sz="4600" i="1" dirty="0">
                <a:latin typeface="FrankRuehl" panose="020E0503060101010101" pitchFamily="34" charset="-79"/>
                <a:cs typeface="FrankRuehl" panose="020E0503060101010101" pitchFamily="34" charset="-79"/>
              </a:rPr>
              <a:t>Matthew 7:12 – So in everything, do to others what you would have them do to you, for this sums up the Law and the Prophets.</a:t>
            </a:r>
          </a:p>
        </p:txBody>
      </p:sp>
    </p:spTree>
    <p:extLst>
      <p:ext uri="{BB962C8B-B14F-4D97-AF65-F5344CB8AC3E}">
        <p14:creationId xmlns:p14="http://schemas.microsoft.com/office/powerpoint/2010/main" val="237123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Ask yourself:</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Is it true?</a:t>
            </a:r>
            <a:endParaRPr lang="en-US" sz="4600" i="1" dirty="0">
              <a:latin typeface="FrankRuehl" panose="020E0503060101010101" pitchFamily="34" charset="-79"/>
              <a:cs typeface="FrankRuehl" panose="020E0503060101010101" pitchFamily="34" charset="-79"/>
            </a:endParaRPr>
          </a:p>
          <a:p>
            <a:pPr marL="0" indent="0">
              <a:buNone/>
            </a:pPr>
            <a:r>
              <a:rPr lang="en-US" sz="4600" dirty="0">
                <a:latin typeface="FrankRuehl" panose="020E0503060101010101" pitchFamily="34" charset="-79"/>
                <a:cs typeface="FrankRuehl" panose="020E0503060101010101" pitchFamily="34" charset="-79"/>
              </a:rPr>
              <a:t>Is it kind?</a:t>
            </a:r>
          </a:p>
          <a:p>
            <a:pPr marL="0" indent="0">
              <a:buNone/>
            </a:pPr>
            <a:r>
              <a:rPr lang="en-US" sz="4600" dirty="0">
                <a:latin typeface="FrankRuehl" panose="020E0503060101010101" pitchFamily="34" charset="-79"/>
                <a:cs typeface="FrankRuehl" panose="020E0503060101010101" pitchFamily="34" charset="-79"/>
              </a:rPr>
              <a:t>Is it necessary?</a:t>
            </a:r>
          </a:p>
          <a:p>
            <a:pPr marL="0" indent="0">
              <a:buNone/>
            </a:pPr>
            <a:r>
              <a:rPr lang="en-US" sz="4600" i="1" dirty="0">
                <a:latin typeface="FrankRuehl" panose="020E0503060101010101" pitchFamily="34" charset="-79"/>
                <a:cs typeface="FrankRuehl" panose="020E0503060101010101" pitchFamily="34" charset="-79"/>
              </a:rPr>
              <a:t>Ephesians 4:29 – Do not let any unwholesome talk come out of your mouths, but only what is helpful for building others up according to their needs, that it may benefit those who listen.</a:t>
            </a:r>
          </a:p>
        </p:txBody>
      </p:sp>
    </p:spTree>
    <p:extLst>
      <p:ext uri="{BB962C8B-B14F-4D97-AF65-F5344CB8AC3E}">
        <p14:creationId xmlns:p14="http://schemas.microsoft.com/office/powerpoint/2010/main" val="164607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Ask yourself:</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Is it true?</a:t>
            </a:r>
            <a:endParaRPr lang="en-US" sz="4600" i="1" dirty="0">
              <a:latin typeface="FrankRuehl" panose="020E0503060101010101" pitchFamily="34" charset="-79"/>
              <a:cs typeface="FrankRuehl" panose="020E0503060101010101" pitchFamily="34" charset="-79"/>
            </a:endParaRPr>
          </a:p>
          <a:p>
            <a:pPr marL="0" indent="0">
              <a:buNone/>
            </a:pPr>
            <a:r>
              <a:rPr lang="en-US" sz="4600" dirty="0">
                <a:latin typeface="FrankRuehl" panose="020E0503060101010101" pitchFamily="34" charset="-79"/>
                <a:cs typeface="FrankRuehl" panose="020E0503060101010101" pitchFamily="34" charset="-79"/>
              </a:rPr>
              <a:t>Is it kind?</a:t>
            </a:r>
          </a:p>
          <a:p>
            <a:pPr marL="0" indent="0">
              <a:buNone/>
            </a:pPr>
            <a:r>
              <a:rPr lang="en-US" sz="4600" dirty="0">
                <a:latin typeface="FrankRuehl" panose="020E0503060101010101" pitchFamily="34" charset="-79"/>
                <a:cs typeface="FrankRuehl" panose="020E0503060101010101" pitchFamily="34" charset="-79"/>
              </a:rPr>
              <a:t>Is it necessary?</a:t>
            </a:r>
          </a:p>
        </p:txBody>
      </p:sp>
    </p:spTree>
    <p:extLst>
      <p:ext uri="{BB962C8B-B14F-4D97-AF65-F5344CB8AC3E}">
        <p14:creationId xmlns:p14="http://schemas.microsoft.com/office/powerpoint/2010/main" val="3904249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20A520D0-11CF-4639-8537-F56A8A2FDCF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4738"/>
            <a:ext cx="12191980" cy="6857990"/>
          </a:xfrm>
          <a:prstGeom prst="rect">
            <a:avLst/>
          </a:prstGeom>
        </p:spPr>
      </p:pic>
      <p:sp>
        <p:nvSpPr>
          <p:cNvPr id="2" name="Title 1">
            <a:extLst>
              <a:ext uri="{FF2B5EF4-FFF2-40B4-BE49-F238E27FC236}">
                <a16:creationId xmlns:a16="http://schemas.microsoft.com/office/drawing/2014/main" id="{D44BCB7C-A6FC-4118-9027-468ECFDE6455}"/>
              </a:ext>
            </a:extLst>
          </p:cNvPr>
          <p:cNvSpPr>
            <a:spLocks noGrp="1"/>
          </p:cNvSpPr>
          <p:nvPr>
            <p:ph type="ctrTitle"/>
          </p:nvPr>
        </p:nvSpPr>
        <p:spPr>
          <a:xfrm>
            <a:off x="442452" y="76207"/>
            <a:ext cx="11485388" cy="2421464"/>
          </a:xfrm>
        </p:spPr>
        <p:txBody>
          <a:bodyPr>
            <a:normAutofit/>
          </a:bodyPr>
          <a:lstStyle/>
          <a:p>
            <a:r>
              <a:rPr lang="en-US" cap="small" dirty="0">
                <a:latin typeface="FrankRuehl" panose="020E0503060101010101" pitchFamily="34" charset="-79"/>
                <a:cs typeface="FrankRuehl" panose="020E0503060101010101" pitchFamily="34" charset="-79"/>
              </a:rPr>
              <a:t>Boasting  vs.  Humility</a:t>
            </a:r>
          </a:p>
        </p:txBody>
      </p:sp>
      <p:sp>
        <p:nvSpPr>
          <p:cNvPr id="3" name="Subtitle 2">
            <a:extLst>
              <a:ext uri="{FF2B5EF4-FFF2-40B4-BE49-F238E27FC236}">
                <a16:creationId xmlns:a16="http://schemas.microsoft.com/office/drawing/2014/main" id="{4B64FA72-B055-4AE3-A6FD-8071BD687CBE}"/>
              </a:ext>
            </a:extLst>
          </p:cNvPr>
          <p:cNvSpPr>
            <a:spLocks noGrp="1"/>
          </p:cNvSpPr>
          <p:nvPr>
            <p:ph type="subTitle" idx="1"/>
          </p:nvPr>
        </p:nvSpPr>
        <p:spPr>
          <a:xfrm>
            <a:off x="4832554" y="2497671"/>
            <a:ext cx="7095286" cy="1405467"/>
          </a:xfrm>
        </p:spPr>
        <p:txBody>
          <a:bodyPr>
            <a:normAutofit/>
          </a:bodyPr>
          <a:lstStyle/>
          <a:p>
            <a:r>
              <a:rPr lang="en-US" sz="4400" i="1" cap="none" dirty="0">
                <a:solidFill>
                  <a:schemeClr val="accent1">
                    <a:lumMod val="40000"/>
                    <a:lumOff val="60000"/>
                  </a:schemeClr>
                </a:solidFill>
                <a:latin typeface="FrankRuehl" panose="020E0503060101010101" pitchFamily="34" charset="-79"/>
                <a:cs typeface="FrankRuehl" panose="020E0503060101010101" pitchFamily="34" charset="-79"/>
              </a:rPr>
              <a:t>Proverbs 27:2</a:t>
            </a:r>
          </a:p>
        </p:txBody>
      </p:sp>
    </p:spTree>
    <p:extLst>
      <p:ext uri="{BB962C8B-B14F-4D97-AF65-F5344CB8AC3E}">
        <p14:creationId xmlns:p14="http://schemas.microsoft.com/office/powerpoint/2010/main" val="85091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Definitions</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Boasting: To talk about yourself (your abilities or things you’ve done) with too much pride, making yourself look good.</a:t>
            </a:r>
          </a:p>
          <a:p>
            <a:pPr marL="0" indent="0">
              <a:buNone/>
            </a:pPr>
            <a:r>
              <a:rPr lang="en-US" sz="4600" dirty="0">
                <a:latin typeface="FrankRuehl" panose="020E0503060101010101" pitchFamily="34" charset="-79"/>
                <a:cs typeface="FrankRuehl" panose="020E0503060101010101" pitchFamily="34" charset="-79"/>
              </a:rPr>
              <a:t>Humblebrag: To make a modest-sounding statement with the intent of drawing attention to something you are proud of</a:t>
            </a:r>
          </a:p>
        </p:txBody>
      </p:sp>
    </p:spTree>
    <p:extLst>
      <p:ext uri="{BB962C8B-B14F-4D97-AF65-F5344CB8AC3E}">
        <p14:creationId xmlns:p14="http://schemas.microsoft.com/office/powerpoint/2010/main" val="309430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27:2</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Let someone else praise you, and not your own mouth;</a:t>
            </a:r>
          </a:p>
          <a:p>
            <a:pPr marL="0" indent="0">
              <a:buNone/>
            </a:pPr>
            <a:r>
              <a:rPr lang="en-US" sz="4600" dirty="0">
                <a:latin typeface="FrankRuehl" panose="020E0503060101010101" pitchFamily="34" charset="-79"/>
                <a:cs typeface="FrankRuehl" panose="020E0503060101010101" pitchFamily="34" charset="-79"/>
              </a:rPr>
              <a:t>    an outsider, and not your own lips.</a:t>
            </a:r>
          </a:p>
        </p:txBody>
      </p:sp>
    </p:spTree>
    <p:extLst>
      <p:ext uri="{BB962C8B-B14F-4D97-AF65-F5344CB8AC3E}">
        <p14:creationId xmlns:p14="http://schemas.microsoft.com/office/powerpoint/2010/main" val="353621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Sinful Pride</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r>
              <a:rPr lang="en-US" sz="4300" dirty="0">
                <a:latin typeface="FrankRuehl" panose="020E0503060101010101" pitchFamily="34" charset="-79"/>
                <a:cs typeface="FrankRuehl" panose="020E0503060101010101" pitchFamily="34" charset="-79"/>
              </a:rPr>
              <a:t>…What do you have that you did not receive? And if you did receive it, why do you boast as though you did not?   – </a:t>
            </a:r>
            <a:r>
              <a:rPr lang="en-US" sz="4300" i="1" dirty="0">
                <a:latin typeface="FrankRuehl" panose="020E0503060101010101" pitchFamily="34" charset="-79"/>
                <a:cs typeface="FrankRuehl" panose="020E0503060101010101" pitchFamily="34" charset="-79"/>
              </a:rPr>
              <a:t>1 Corinthians 4:7b</a:t>
            </a:r>
          </a:p>
          <a:p>
            <a:r>
              <a:rPr lang="en-US" sz="4300" dirty="0">
                <a:latin typeface="FrankRuehl" panose="020E0503060101010101" pitchFamily="34" charset="-79"/>
                <a:cs typeface="FrankRuehl" panose="020E0503060101010101" pitchFamily="34" charset="-79"/>
              </a:rPr>
              <a:t>But he gives us more grace. That is why Scripture says: “God opposes the proud but shows favor to the humble.”   – </a:t>
            </a:r>
            <a:r>
              <a:rPr lang="en-US" sz="4300" i="1" dirty="0">
                <a:latin typeface="FrankRuehl" panose="020E0503060101010101" pitchFamily="34" charset="-79"/>
                <a:cs typeface="FrankRuehl" panose="020E0503060101010101" pitchFamily="34" charset="-79"/>
              </a:rPr>
              <a:t>James 4:6</a:t>
            </a:r>
          </a:p>
          <a:p>
            <a:r>
              <a:rPr lang="en-US" sz="4300" dirty="0">
                <a:latin typeface="FrankRuehl" panose="020E0503060101010101" pitchFamily="34" charset="-79"/>
                <a:cs typeface="FrankRuehl" panose="020E0503060101010101" pitchFamily="34" charset="-79"/>
              </a:rPr>
              <a:t>Pride goes before destruction,</a:t>
            </a:r>
            <a:br>
              <a:rPr lang="en-US" sz="4300" dirty="0">
                <a:latin typeface="FrankRuehl" panose="020E0503060101010101" pitchFamily="34" charset="-79"/>
                <a:cs typeface="FrankRuehl" panose="020E0503060101010101" pitchFamily="34" charset="-79"/>
              </a:rPr>
            </a:br>
            <a:r>
              <a:rPr lang="en-US" sz="4300" dirty="0">
                <a:latin typeface="FrankRuehl" panose="020E0503060101010101" pitchFamily="34" charset="-79"/>
                <a:cs typeface="FrankRuehl" panose="020E0503060101010101" pitchFamily="34" charset="-79"/>
              </a:rPr>
              <a:t>    a haughty spirit before a fall.   – </a:t>
            </a:r>
            <a:r>
              <a:rPr lang="en-US" sz="4300" i="1" dirty="0">
                <a:latin typeface="FrankRuehl" panose="020E0503060101010101" pitchFamily="34" charset="-79"/>
                <a:cs typeface="FrankRuehl" panose="020E0503060101010101" pitchFamily="34" charset="-79"/>
              </a:rPr>
              <a:t>Proverbs 16:18</a:t>
            </a:r>
          </a:p>
        </p:txBody>
      </p:sp>
    </p:spTree>
    <p:extLst>
      <p:ext uri="{BB962C8B-B14F-4D97-AF65-F5344CB8AC3E}">
        <p14:creationId xmlns:p14="http://schemas.microsoft.com/office/powerpoint/2010/main" val="224328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Rewarded by God</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600" dirty="0">
                <a:latin typeface="FrankRuehl" panose="020E0503060101010101" pitchFamily="34" charset="-79"/>
                <a:cs typeface="FrankRuehl" panose="020E0503060101010101" pitchFamily="34" charset="-79"/>
              </a:rPr>
              <a:t>Matthew 6:1 – Be careful not to practice your righteousness in front of others to be seen by them. If you do, you will have no reward from your Father in heaven.</a:t>
            </a:r>
          </a:p>
          <a:p>
            <a:pPr marL="0" indent="0">
              <a:buNone/>
            </a:pPr>
            <a:r>
              <a:rPr lang="en-US" sz="4600" dirty="0">
                <a:latin typeface="FrankRuehl" panose="020E0503060101010101" pitchFamily="34" charset="-79"/>
                <a:cs typeface="FrankRuehl" panose="020E0503060101010101" pitchFamily="34" charset="-79"/>
              </a:rPr>
              <a:t>Matthew 25:21 – “His master replied, ‘Well done, good and faithful servant! You have been faithful with a few things; I will put you in charge of many things. Come and share your master’s happiness!’</a:t>
            </a:r>
          </a:p>
        </p:txBody>
      </p:sp>
    </p:spTree>
    <p:extLst>
      <p:ext uri="{BB962C8B-B14F-4D97-AF65-F5344CB8AC3E}">
        <p14:creationId xmlns:p14="http://schemas.microsoft.com/office/powerpoint/2010/main" val="407032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ght spots">
            <a:extLst>
              <a:ext uri="{FF2B5EF4-FFF2-40B4-BE49-F238E27FC236}">
                <a16:creationId xmlns:a16="http://schemas.microsoft.com/office/drawing/2014/main" id="{20A520D0-11CF-4639-8537-F56A8A2FDCF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4738"/>
            <a:ext cx="12191980" cy="6857990"/>
          </a:xfrm>
          <a:prstGeom prst="rect">
            <a:avLst/>
          </a:prstGeom>
        </p:spPr>
      </p:pic>
      <p:sp>
        <p:nvSpPr>
          <p:cNvPr id="2" name="Title 1">
            <a:extLst>
              <a:ext uri="{FF2B5EF4-FFF2-40B4-BE49-F238E27FC236}">
                <a16:creationId xmlns:a16="http://schemas.microsoft.com/office/drawing/2014/main" id="{D44BCB7C-A6FC-4118-9027-468ECFDE6455}"/>
              </a:ext>
            </a:extLst>
          </p:cNvPr>
          <p:cNvSpPr>
            <a:spLocks noGrp="1"/>
          </p:cNvSpPr>
          <p:nvPr>
            <p:ph type="ctrTitle"/>
          </p:nvPr>
        </p:nvSpPr>
        <p:spPr>
          <a:xfrm>
            <a:off x="442452" y="76207"/>
            <a:ext cx="11485388" cy="2421464"/>
          </a:xfrm>
        </p:spPr>
        <p:txBody>
          <a:bodyPr>
            <a:normAutofit/>
          </a:bodyPr>
          <a:lstStyle/>
          <a:p>
            <a:r>
              <a:rPr lang="en-US" cap="small" dirty="0">
                <a:latin typeface="FrankRuehl" panose="020E0503060101010101" pitchFamily="34" charset="-79"/>
                <a:cs typeface="FrankRuehl" panose="020E0503060101010101" pitchFamily="34" charset="-79"/>
              </a:rPr>
              <a:t>Bullying  vs.  Protecting</a:t>
            </a:r>
          </a:p>
        </p:txBody>
      </p:sp>
      <p:sp>
        <p:nvSpPr>
          <p:cNvPr id="3" name="Subtitle 2">
            <a:extLst>
              <a:ext uri="{FF2B5EF4-FFF2-40B4-BE49-F238E27FC236}">
                <a16:creationId xmlns:a16="http://schemas.microsoft.com/office/drawing/2014/main" id="{4B64FA72-B055-4AE3-A6FD-8071BD687CBE}"/>
              </a:ext>
            </a:extLst>
          </p:cNvPr>
          <p:cNvSpPr>
            <a:spLocks noGrp="1"/>
          </p:cNvSpPr>
          <p:nvPr>
            <p:ph type="subTitle" idx="1"/>
          </p:nvPr>
        </p:nvSpPr>
        <p:spPr>
          <a:xfrm>
            <a:off x="4832554" y="2497671"/>
            <a:ext cx="7095286" cy="1405467"/>
          </a:xfrm>
        </p:spPr>
        <p:txBody>
          <a:bodyPr>
            <a:normAutofit/>
          </a:bodyPr>
          <a:lstStyle/>
          <a:p>
            <a:r>
              <a:rPr lang="en-US" sz="4400" i="1" cap="none" dirty="0">
                <a:solidFill>
                  <a:schemeClr val="accent1">
                    <a:lumMod val="40000"/>
                    <a:lumOff val="60000"/>
                  </a:schemeClr>
                </a:solidFill>
                <a:latin typeface="FrankRuehl" panose="020E0503060101010101" pitchFamily="34" charset="-79"/>
                <a:cs typeface="FrankRuehl" panose="020E0503060101010101" pitchFamily="34" charset="-79"/>
              </a:rPr>
              <a:t>Proverbs 6:16-19</a:t>
            </a:r>
          </a:p>
        </p:txBody>
      </p:sp>
    </p:spTree>
    <p:extLst>
      <p:ext uri="{BB962C8B-B14F-4D97-AF65-F5344CB8AC3E}">
        <p14:creationId xmlns:p14="http://schemas.microsoft.com/office/powerpoint/2010/main" val="101027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Definition</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Bullying: Using superior strength or influence to hurt, humiliate, and/or intimidate someone</a:t>
            </a:r>
          </a:p>
        </p:txBody>
      </p:sp>
    </p:spTree>
    <p:extLst>
      <p:ext uri="{BB962C8B-B14F-4D97-AF65-F5344CB8AC3E}">
        <p14:creationId xmlns:p14="http://schemas.microsoft.com/office/powerpoint/2010/main" val="244367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6:16-19</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000" dirty="0">
                <a:latin typeface="FrankRuehl" panose="020E0503060101010101" pitchFamily="34" charset="-79"/>
                <a:cs typeface="FrankRuehl" panose="020E0503060101010101" pitchFamily="34" charset="-79"/>
              </a:rPr>
              <a:t>There are six things the L</a:t>
            </a:r>
            <a:r>
              <a:rPr lang="en-US" sz="4000" cap="small" dirty="0">
                <a:latin typeface="FrankRuehl" panose="020E0503060101010101" pitchFamily="34" charset="-79"/>
                <a:cs typeface="FrankRuehl" panose="020E0503060101010101" pitchFamily="34" charset="-79"/>
              </a:rPr>
              <a:t>ord</a:t>
            </a:r>
            <a:r>
              <a:rPr lang="en-US" sz="4000" dirty="0">
                <a:latin typeface="FrankRuehl" panose="020E0503060101010101" pitchFamily="34" charset="-79"/>
                <a:cs typeface="FrankRuehl" panose="020E0503060101010101" pitchFamily="34" charset="-79"/>
              </a:rPr>
              <a:t> hates,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seven that are detestable to him</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haughty eyes,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lying tongue,</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hands that shed innocent blood,</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heart that devises wicked schemes,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feet that are quick to rush into evil,</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false witness who pours out lies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and a person who stirs up conflict in the community.</a:t>
            </a:r>
          </a:p>
        </p:txBody>
      </p:sp>
    </p:spTree>
    <p:extLst>
      <p:ext uri="{BB962C8B-B14F-4D97-AF65-F5344CB8AC3E}">
        <p14:creationId xmlns:p14="http://schemas.microsoft.com/office/powerpoint/2010/main" val="2647219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6:16-19</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000" dirty="0">
                <a:latin typeface="FrankRuehl" panose="020E0503060101010101" pitchFamily="34" charset="-79"/>
                <a:cs typeface="FrankRuehl" panose="020E0503060101010101" pitchFamily="34" charset="-79"/>
              </a:rPr>
              <a:t>There are six things the L</a:t>
            </a:r>
            <a:r>
              <a:rPr lang="en-US" sz="4000" cap="small" dirty="0">
                <a:latin typeface="FrankRuehl" panose="020E0503060101010101" pitchFamily="34" charset="-79"/>
                <a:cs typeface="FrankRuehl" panose="020E0503060101010101" pitchFamily="34" charset="-79"/>
              </a:rPr>
              <a:t>ord</a:t>
            </a:r>
            <a:r>
              <a:rPr lang="en-US" sz="4000" dirty="0">
                <a:latin typeface="FrankRuehl" panose="020E0503060101010101" pitchFamily="34" charset="-79"/>
                <a:cs typeface="FrankRuehl" panose="020E0503060101010101" pitchFamily="34" charset="-79"/>
              </a:rPr>
              <a:t> hates,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seven that are detestable to him</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t>
            </a:r>
            <a:r>
              <a:rPr lang="en-US" sz="4000" dirty="0">
                <a:solidFill>
                  <a:srgbClr val="FFFF00"/>
                </a:solidFill>
                <a:latin typeface="FrankRuehl" panose="020E0503060101010101" pitchFamily="34" charset="-79"/>
                <a:cs typeface="FrankRuehl" panose="020E0503060101010101" pitchFamily="34" charset="-79"/>
              </a:rPr>
              <a:t>haughty eyes</a:t>
            </a:r>
            <a:r>
              <a:rPr lang="en-US" sz="4000" dirty="0">
                <a:latin typeface="FrankRuehl" panose="020E0503060101010101" pitchFamily="34" charset="-79"/>
                <a:cs typeface="FrankRuehl" panose="020E0503060101010101" pitchFamily="34" charset="-79"/>
              </a:rPr>
              <a:t>,</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lying tongue,</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hands that shed innocent blood,</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heart that devises wicked schemes,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feet that are quick to rush into evil,</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false witness who pours out lies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and a person who stirs up conflict in the community.</a:t>
            </a:r>
          </a:p>
        </p:txBody>
      </p:sp>
    </p:spTree>
    <p:extLst>
      <p:ext uri="{BB962C8B-B14F-4D97-AF65-F5344CB8AC3E}">
        <p14:creationId xmlns:p14="http://schemas.microsoft.com/office/powerpoint/2010/main" val="82217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6:16-19</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000" dirty="0">
                <a:latin typeface="FrankRuehl" panose="020E0503060101010101" pitchFamily="34" charset="-79"/>
                <a:cs typeface="FrankRuehl" panose="020E0503060101010101" pitchFamily="34" charset="-79"/>
              </a:rPr>
              <a:t>There are six things the L</a:t>
            </a:r>
            <a:r>
              <a:rPr lang="en-US" sz="4000" cap="small" dirty="0">
                <a:latin typeface="FrankRuehl" panose="020E0503060101010101" pitchFamily="34" charset="-79"/>
                <a:cs typeface="FrankRuehl" panose="020E0503060101010101" pitchFamily="34" charset="-79"/>
              </a:rPr>
              <a:t>ord</a:t>
            </a:r>
            <a:r>
              <a:rPr lang="en-US" sz="4000" dirty="0">
                <a:latin typeface="FrankRuehl" panose="020E0503060101010101" pitchFamily="34" charset="-79"/>
                <a:cs typeface="FrankRuehl" panose="020E0503060101010101" pitchFamily="34" charset="-79"/>
              </a:rPr>
              <a:t> hates,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seven that are detestable to him</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haughty eyes,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t>
            </a:r>
            <a:r>
              <a:rPr lang="en-US" sz="4000" dirty="0">
                <a:solidFill>
                  <a:srgbClr val="FFFF00"/>
                </a:solidFill>
                <a:latin typeface="FrankRuehl" panose="020E0503060101010101" pitchFamily="34" charset="-79"/>
                <a:cs typeface="FrankRuehl" panose="020E0503060101010101" pitchFamily="34" charset="-79"/>
              </a:rPr>
              <a:t>a lying tongue</a:t>
            </a:r>
            <a:r>
              <a:rPr lang="en-US" sz="4000" dirty="0">
                <a:latin typeface="FrankRuehl" panose="020E0503060101010101" pitchFamily="34" charset="-79"/>
                <a:cs typeface="FrankRuehl" panose="020E0503060101010101" pitchFamily="34" charset="-79"/>
              </a:rPr>
              <a:t>,</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hands that shed innocent blood,</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heart that devises wicked schemes,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feet that are quick to rush into evil,</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t>
            </a:r>
            <a:r>
              <a:rPr lang="en-US" sz="4000" dirty="0">
                <a:solidFill>
                  <a:srgbClr val="FFFF00"/>
                </a:solidFill>
                <a:latin typeface="FrankRuehl" panose="020E0503060101010101" pitchFamily="34" charset="-79"/>
                <a:cs typeface="FrankRuehl" panose="020E0503060101010101" pitchFamily="34" charset="-79"/>
              </a:rPr>
              <a:t>a false witness who pours out lies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and </a:t>
            </a:r>
            <a:r>
              <a:rPr lang="en-US" sz="4000" dirty="0">
                <a:solidFill>
                  <a:srgbClr val="FFFF00"/>
                </a:solidFill>
                <a:latin typeface="FrankRuehl" panose="020E0503060101010101" pitchFamily="34" charset="-79"/>
                <a:cs typeface="FrankRuehl" panose="020E0503060101010101" pitchFamily="34" charset="-79"/>
              </a:rPr>
              <a:t>a person who stirs up conflict in the community</a:t>
            </a:r>
            <a:r>
              <a:rPr lang="en-US" sz="4000" dirty="0">
                <a:latin typeface="FrankRuehl" panose="020E0503060101010101" pitchFamily="34" charset="-79"/>
                <a:cs typeface="FrankRuehl" panose="020E0503060101010101" pitchFamily="34" charset="-79"/>
              </a:rPr>
              <a:t>.</a:t>
            </a:r>
          </a:p>
        </p:txBody>
      </p:sp>
    </p:spTree>
    <p:extLst>
      <p:ext uri="{BB962C8B-B14F-4D97-AF65-F5344CB8AC3E}">
        <p14:creationId xmlns:p14="http://schemas.microsoft.com/office/powerpoint/2010/main" val="380812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6:16-19</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000" dirty="0">
                <a:latin typeface="FrankRuehl" panose="020E0503060101010101" pitchFamily="34" charset="-79"/>
                <a:cs typeface="FrankRuehl" panose="020E0503060101010101" pitchFamily="34" charset="-79"/>
              </a:rPr>
              <a:t>There are six things the L</a:t>
            </a:r>
            <a:r>
              <a:rPr lang="en-US" sz="4000" cap="small" dirty="0">
                <a:latin typeface="FrankRuehl" panose="020E0503060101010101" pitchFamily="34" charset="-79"/>
                <a:cs typeface="FrankRuehl" panose="020E0503060101010101" pitchFamily="34" charset="-79"/>
              </a:rPr>
              <a:t>ord</a:t>
            </a:r>
            <a:r>
              <a:rPr lang="en-US" sz="4000" dirty="0">
                <a:latin typeface="FrankRuehl" panose="020E0503060101010101" pitchFamily="34" charset="-79"/>
                <a:cs typeface="FrankRuehl" panose="020E0503060101010101" pitchFamily="34" charset="-79"/>
              </a:rPr>
              <a:t> hates,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seven that are detestable to him</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haughty eyes,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lying tongue,</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hands that shed innocent blood,</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t>
            </a:r>
            <a:r>
              <a:rPr lang="en-US" sz="4000" dirty="0">
                <a:solidFill>
                  <a:srgbClr val="FFFF00"/>
                </a:solidFill>
                <a:latin typeface="FrankRuehl" panose="020E0503060101010101" pitchFamily="34" charset="-79"/>
                <a:cs typeface="FrankRuehl" panose="020E0503060101010101" pitchFamily="34" charset="-79"/>
              </a:rPr>
              <a:t>a heart that devises wicked schemes</a:t>
            </a:r>
            <a:r>
              <a:rPr lang="en-US" sz="4000" dirty="0">
                <a:latin typeface="FrankRuehl" panose="020E0503060101010101" pitchFamily="34" charset="-79"/>
                <a:cs typeface="FrankRuehl" panose="020E0503060101010101" pitchFamily="34" charset="-79"/>
              </a:rPr>
              <a:t>,</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feet that are quick to rush into evil,</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false witness who pours out lies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and a person who stirs up conflict in the community.</a:t>
            </a:r>
          </a:p>
        </p:txBody>
      </p:sp>
    </p:spTree>
    <p:extLst>
      <p:ext uri="{BB962C8B-B14F-4D97-AF65-F5344CB8AC3E}">
        <p14:creationId xmlns:p14="http://schemas.microsoft.com/office/powerpoint/2010/main" val="31061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6:16-19</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000" dirty="0">
                <a:latin typeface="FrankRuehl" panose="020E0503060101010101" pitchFamily="34" charset="-79"/>
                <a:cs typeface="FrankRuehl" panose="020E0503060101010101" pitchFamily="34" charset="-79"/>
              </a:rPr>
              <a:t>There are six things the L</a:t>
            </a:r>
            <a:r>
              <a:rPr lang="en-US" sz="4000" cap="small" dirty="0">
                <a:latin typeface="FrankRuehl" panose="020E0503060101010101" pitchFamily="34" charset="-79"/>
                <a:cs typeface="FrankRuehl" panose="020E0503060101010101" pitchFamily="34" charset="-79"/>
              </a:rPr>
              <a:t>ord</a:t>
            </a:r>
            <a:r>
              <a:rPr lang="en-US" sz="4000" dirty="0">
                <a:latin typeface="FrankRuehl" panose="020E0503060101010101" pitchFamily="34" charset="-79"/>
                <a:cs typeface="FrankRuehl" panose="020E0503060101010101" pitchFamily="34" charset="-79"/>
              </a:rPr>
              <a:t> hates,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seven that are detestable to him</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haughty eyes,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lying tongue,</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t>
            </a:r>
            <a:r>
              <a:rPr lang="en-US" sz="4000" dirty="0">
                <a:solidFill>
                  <a:srgbClr val="FFFF00"/>
                </a:solidFill>
                <a:latin typeface="FrankRuehl" panose="020E0503060101010101" pitchFamily="34" charset="-79"/>
                <a:cs typeface="FrankRuehl" panose="020E0503060101010101" pitchFamily="34" charset="-79"/>
              </a:rPr>
              <a:t>hands that shed innocent blood</a:t>
            </a:r>
            <a:r>
              <a:rPr lang="en-US" sz="4000" dirty="0">
                <a:latin typeface="FrankRuehl" panose="020E0503060101010101" pitchFamily="34" charset="-79"/>
                <a:cs typeface="FrankRuehl" panose="020E0503060101010101" pitchFamily="34" charset="-79"/>
              </a:rPr>
              <a:t>,</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heart that devises wicked schemes,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t>
            </a:r>
            <a:r>
              <a:rPr lang="en-US" sz="4000" dirty="0">
                <a:solidFill>
                  <a:srgbClr val="FFFF00"/>
                </a:solidFill>
                <a:latin typeface="FrankRuehl" panose="020E0503060101010101" pitchFamily="34" charset="-79"/>
                <a:cs typeface="FrankRuehl" panose="020E0503060101010101" pitchFamily="34" charset="-79"/>
              </a:rPr>
              <a:t>feet that are quick to rush into evil</a:t>
            </a:r>
            <a:r>
              <a:rPr lang="en-US" sz="4000" dirty="0">
                <a:latin typeface="FrankRuehl" panose="020E0503060101010101" pitchFamily="34" charset="-79"/>
                <a:cs typeface="FrankRuehl" panose="020E0503060101010101" pitchFamily="34" charset="-79"/>
              </a:rPr>
              <a:t>,</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false witness who pours out lies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and a person who stirs up conflict in the community.</a:t>
            </a:r>
          </a:p>
        </p:txBody>
      </p:sp>
    </p:spTree>
    <p:extLst>
      <p:ext uri="{BB962C8B-B14F-4D97-AF65-F5344CB8AC3E}">
        <p14:creationId xmlns:p14="http://schemas.microsoft.com/office/powerpoint/2010/main" val="222093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6:16-19</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000" dirty="0">
                <a:latin typeface="FrankRuehl" panose="020E0503060101010101" pitchFamily="34" charset="-79"/>
                <a:cs typeface="FrankRuehl" panose="020E0503060101010101" pitchFamily="34" charset="-79"/>
              </a:rPr>
              <a:t>There are six things </a:t>
            </a:r>
            <a:r>
              <a:rPr lang="en-US" sz="4000" dirty="0">
                <a:solidFill>
                  <a:srgbClr val="FFFF00"/>
                </a:solidFill>
                <a:latin typeface="FrankRuehl" panose="020E0503060101010101" pitchFamily="34" charset="-79"/>
                <a:cs typeface="FrankRuehl" panose="020E0503060101010101" pitchFamily="34" charset="-79"/>
              </a:rPr>
              <a:t>the L</a:t>
            </a:r>
            <a:r>
              <a:rPr lang="en-US" sz="4000" cap="small" dirty="0">
                <a:solidFill>
                  <a:srgbClr val="FFFF00"/>
                </a:solidFill>
                <a:latin typeface="FrankRuehl" panose="020E0503060101010101" pitchFamily="34" charset="-79"/>
                <a:cs typeface="FrankRuehl" panose="020E0503060101010101" pitchFamily="34" charset="-79"/>
              </a:rPr>
              <a:t>ord</a:t>
            </a:r>
            <a:r>
              <a:rPr lang="en-US" sz="4000" dirty="0">
                <a:solidFill>
                  <a:srgbClr val="FFFF00"/>
                </a:solidFill>
                <a:latin typeface="FrankRuehl" panose="020E0503060101010101" pitchFamily="34" charset="-79"/>
                <a:cs typeface="FrankRuehl" panose="020E0503060101010101" pitchFamily="34" charset="-79"/>
              </a:rPr>
              <a:t> hates</a:t>
            </a:r>
            <a:r>
              <a:rPr lang="en-US" sz="4000" dirty="0">
                <a:latin typeface="FrankRuehl" panose="020E0503060101010101" pitchFamily="34" charset="-79"/>
                <a:cs typeface="FrankRuehl" panose="020E0503060101010101" pitchFamily="34" charset="-79"/>
              </a:rPr>
              <a:t>,</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seven that are </a:t>
            </a:r>
            <a:r>
              <a:rPr lang="en-US" sz="4000" dirty="0">
                <a:solidFill>
                  <a:srgbClr val="FFFF00"/>
                </a:solidFill>
                <a:latin typeface="FrankRuehl" panose="020E0503060101010101" pitchFamily="34" charset="-79"/>
                <a:cs typeface="FrankRuehl" panose="020E0503060101010101" pitchFamily="34" charset="-79"/>
              </a:rPr>
              <a:t>detestable to him</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haughty eyes,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lying tongue,</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hands that shed innocent blood,</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heart that devises wicked schemes,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feet that are quick to rush into evil,</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 false witness who pours out lies</a:t>
            </a:r>
            <a:br>
              <a:rPr lang="en-US" sz="4000" dirty="0">
                <a:latin typeface="FrankRuehl" panose="020E0503060101010101" pitchFamily="34" charset="-79"/>
                <a:cs typeface="FrankRuehl" panose="020E0503060101010101" pitchFamily="34" charset="-79"/>
              </a:rPr>
            </a:br>
            <a:r>
              <a:rPr lang="en-US" sz="4000" dirty="0">
                <a:latin typeface="FrankRuehl" panose="020E0503060101010101" pitchFamily="34" charset="-79"/>
                <a:cs typeface="FrankRuehl" panose="020E0503060101010101" pitchFamily="34" charset="-79"/>
              </a:rPr>
              <a:t>        and a person who stirs up conflict in the community.</a:t>
            </a:r>
          </a:p>
        </p:txBody>
      </p:sp>
    </p:spTree>
    <p:extLst>
      <p:ext uri="{BB962C8B-B14F-4D97-AF65-F5344CB8AC3E}">
        <p14:creationId xmlns:p14="http://schemas.microsoft.com/office/powerpoint/2010/main" val="95295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17:5</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Whoever mocks the poor shows contempt for their Maker;</a:t>
            </a:r>
          </a:p>
          <a:p>
            <a:pPr marL="0" indent="0">
              <a:buNone/>
            </a:pPr>
            <a:r>
              <a:rPr lang="en-US" sz="4600" dirty="0">
                <a:latin typeface="FrankRuehl" panose="020E0503060101010101" pitchFamily="34" charset="-79"/>
                <a:cs typeface="FrankRuehl" panose="020E0503060101010101" pitchFamily="34" charset="-79"/>
              </a:rPr>
              <a:t>    whoever gloats over disaster will not go unpunished.</a:t>
            </a:r>
          </a:p>
        </p:txBody>
      </p:sp>
    </p:spTree>
    <p:extLst>
      <p:ext uri="{BB962C8B-B14F-4D97-AF65-F5344CB8AC3E}">
        <p14:creationId xmlns:p14="http://schemas.microsoft.com/office/powerpoint/2010/main" val="194092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James 3:9-10</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With the tongue we praise our Lord and Father, and with it we curse human beings, who have been made in God’s likeness. </a:t>
            </a:r>
            <a:br>
              <a:rPr lang="en-US" sz="4600" dirty="0">
                <a:latin typeface="FrankRuehl" panose="020E0503060101010101" pitchFamily="34" charset="-79"/>
                <a:cs typeface="FrankRuehl" panose="020E0503060101010101" pitchFamily="34" charset="-79"/>
              </a:rPr>
            </a:br>
            <a:r>
              <a:rPr lang="en-US" sz="4600" dirty="0">
                <a:latin typeface="FrankRuehl" panose="020E0503060101010101" pitchFamily="34" charset="-79"/>
                <a:cs typeface="FrankRuehl" panose="020E0503060101010101" pitchFamily="34" charset="-79"/>
              </a:rPr>
              <a:t>Out of the same mouth come praise and cursing. My brothers and sisters, this should not be.</a:t>
            </a:r>
          </a:p>
        </p:txBody>
      </p:sp>
    </p:spTree>
    <p:extLst>
      <p:ext uri="{BB962C8B-B14F-4D97-AF65-F5344CB8AC3E}">
        <p14:creationId xmlns:p14="http://schemas.microsoft.com/office/powerpoint/2010/main" val="367319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Proverbs 31:8-9</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Speak up for those who cannot speak for themselves,</a:t>
            </a:r>
          </a:p>
          <a:p>
            <a:pPr marL="0" indent="0">
              <a:buNone/>
            </a:pPr>
            <a:r>
              <a:rPr lang="en-US" sz="4600" dirty="0">
                <a:latin typeface="FrankRuehl" panose="020E0503060101010101" pitchFamily="34" charset="-79"/>
                <a:cs typeface="FrankRuehl" panose="020E0503060101010101" pitchFamily="34" charset="-79"/>
              </a:rPr>
              <a:t>    for the rights of all who are destitute.</a:t>
            </a:r>
          </a:p>
          <a:p>
            <a:pPr marL="0" indent="0">
              <a:buNone/>
            </a:pPr>
            <a:r>
              <a:rPr lang="en-US" sz="4600" dirty="0">
                <a:latin typeface="FrankRuehl" panose="020E0503060101010101" pitchFamily="34" charset="-79"/>
                <a:cs typeface="FrankRuehl" panose="020E0503060101010101" pitchFamily="34" charset="-79"/>
              </a:rPr>
              <a:t>Speak up and judge fairly;</a:t>
            </a:r>
          </a:p>
          <a:p>
            <a:pPr marL="0" indent="0">
              <a:buNone/>
            </a:pPr>
            <a:r>
              <a:rPr lang="en-US" sz="4600" dirty="0">
                <a:latin typeface="FrankRuehl" panose="020E0503060101010101" pitchFamily="34" charset="-79"/>
                <a:cs typeface="FrankRuehl" panose="020E0503060101010101" pitchFamily="34" charset="-79"/>
              </a:rPr>
              <a:t>    defend the rights of the poor and needy.</a:t>
            </a:r>
          </a:p>
        </p:txBody>
      </p:sp>
    </p:spTree>
    <p:extLst>
      <p:ext uri="{BB962C8B-B14F-4D97-AF65-F5344CB8AC3E}">
        <p14:creationId xmlns:p14="http://schemas.microsoft.com/office/powerpoint/2010/main" val="3555063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James 1:26</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rmAutofit/>
          </a:bodyPr>
          <a:lstStyle/>
          <a:p>
            <a:pPr marL="0" indent="0">
              <a:buNone/>
            </a:pPr>
            <a:r>
              <a:rPr lang="en-US" sz="4600" dirty="0">
                <a:latin typeface="FrankRuehl" panose="020E0503060101010101" pitchFamily="34" charset="-79"/>
                <a:cs typeface="FrankRuehl" panose="020E0503060101010101" pitchFamily="34" charset="-79"/>
              </a:rPr>
              <a:t>Those who consider themselves religious and yet do not keep a tight rein on their tongues deceive themselves, and their religion is worthless.</a:t>
            </a:r>
          </a:p>
        </p:txBody>
      </p:sp>
    </p:spTree>
    <p:extLst>
      <p:ext uri="{BB962C8B-B14F-4D97-AF65-F5344CB8AC3E}">
        <p14:creationId xmlns:p14="http://schemas.microsoft.com/office/powerpoint/2010/main" val="20977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96C0-54F6-ED81-79D3-BFA5E54D5720}"/>
              </a:ext>
            </a:extLst>
          </p:cNvPr>
          <p:cNvSpPr>
            <a:spLocks noGrp="1"/>
          </p:cNvSpPr>
          <p:nvPr>
            <p:ph type="title"/>
          </p:nvPr>
        </p:nvSpPr>
        <p:spPr>
          <a:xfrm>
            <a:off x="137161" y="111760"/>
            <a:ext cx="11882119" cy="955040"/>
          </a:xfrm>
        </p:spPr>
        <p:txBody>
          <a:bodyPr>
            <a:normAutofit/>
          </a:bodyPr>
          <a:lstStyle/>
          <a:p>
            <a:r>
              <a:rPr lang="en-US" sz="4000" cap="small" dirty="0">
                <a:latin typeface="FrankRuehl" panose="020E0503060101010101" pitchFamily="34" charset="-79"/>
                <a:cs typeface="FrankRuehl" panose="020E0503060101010101" pitchFamily="34" charset="-79"/>
              </a:rPr>
              <a:t>Applications</a:t>
            </a:r>
            <a:endParaRPr lang="en-US" sz="4000" cap="none" dirty="0">
              <a:latin typeface="FrankRuehl" panose="020E0503060101010101" pitchFamily="34" charset="-79"/>
              <a:cs typeface="FrankRuehl" panose="020E0503060101010101" pitchFamily="34" charset="-79"/>
            </a:endParaRPr>
          </a:p>
        </p:txBody>
      </p:sp>
      <p:sp>
        <p:nvSpPr>
          <p:cNvPr id="3" name="Content Placeholder 2">
            <a:extLst>
              <a:ext uri="{FF2B5EF4-FFF2-40B4-BE49-F238E27FC236}">
                <a16:creationId xmlns:a16="http://schemas.microsoft.com/office/drawing/2014/main" id="{EEECD784-863C-AC08-626B-1EBB5FB3E2C2}"/>
              </a:ext>
            </a:extLst>
          </p:cNvPr>
          <p:cNvSpPr>
            <a:spLocks noGrp="1"/>
          </p:cNvSpPr>
          <p:nvPr>
            <p:ph idx="1"/>
          </p:nvPr>
        </p:nvSpPr>
        <p:spPr>
          <a:xfrm>
            <a:off x="137161" y="1066800"/>
            <a:ext cx="11917678" cy="5679439"/>
          </a:xfrm>
        </p:spPr>
        <p:txBody>
          <a:bodyPr anchor="t" anchorCtr="0">
            <a:noAutofit/>
          </a:bodyPr>
          <a:lstStyle/>
          <a:p>
            <a:pPr marL="0" indent="0">
              <a:buNone/>
            </a:pPr>
            <a:r>
              <a:rPr lang="en-US" sz="4400" dirty="0">
                <a:latin typeface="FrankRuehl" panose="020E0503060101010101" pitchFamily="34" charset="-79"/>
                <a:cs typeface="FrankRuehl" panose="020E0503060101010101" pitchFamily="34" charset="-79"/>
              </a:rPr>
              <a:t>Ask yourself: </a:t>
            </a:r>
            <a:r>
              <a:rPr lang="en-US" sz="4400" i="1" dirty="0">
                <a:latin typeface="FrankRuehl" panose="020E0503060101010101" pitchFamily="34" charset="-79"/>
                <a:cs typeface="FrankRuehl" panose="020E0503060101010101" pitchFamily="34" charset="-79"/>
              </a:rPr>
              <a:t>Do my words bring the light, life, and love of God or the darkness, bitterness, and conflict of human pride?</a:t>
            </a:r>
          </a:p>
          <a:p>
            <a:pPr marL="0" indent="0">
              <a:buNone/>
            </a:pPr>
            <a:r>
              <a:rPr lang="en-US" sz="4400" dirty="0">
                <a:latin typeface="FrankRuehl" panose="020E0503060101010101" pitchFamily="34" charset="-79"/>
                <a:cs typeface="FrankRuehl" panose="020E0503060101010101" pitchFamily="34" charset="-79"/>
              </a:rPr>
              <a:t>Guard your speech – use it wisely</a:t>
            </a:r>
          </a:p>
          <a:p>
            <a:r>
              <a:rPr lang="en-US" sz="4400" dirty="0">
                <a:latin typeface="FrankRuehl" panose="020E0503060101010101" pitchFamily="34" charset="-79"/>
                <a:cs typeface="FrankRuehl" panose="020E0503060101010101" pitchFamily="34" charset="-79"/>
              </a:rPr>
              <a:t>Is it true?</a:t>
            </a:r>
          </a:p>
          <a:p>
            <a:r>
              <a:rPr lang="en-US" sz="4400" dirty="0">
                <a:latin typeface="FrankRuehl" panose="020E0503060101010101" pitchFamily="34" charset="-79"/>
                <a:cs typeface="FrankRuehl" panose="020E0503060101010101" pitchFamily="34" charset="-79"/>
              </a:rPr>
              <a:t>Is it kind?</a:t>
            </a:r>
          </a:p>
          <a:p>
            <a:r>
              <a:rPr lang="en-US" sz="4400" dirty="0">
                <a:latin typeface="FrankRuehl" panose="020E0503060101010101" pitchFamily="34" charset="-79"/>
                <a:cs typeface="FrankRuehl" panose="020E0503060101010101" pitchFamily="34" charset="-79"/>
              </a:rPr>
              <a:t>Is it necessary?</a:t>
            </a:r>
          </a:p>
        </p:txBody>
      </p:sp>
    </p:spTree>
    <p:extLst>
      <p:ext uri="{BB962C8B-B14F-4D97-AF65-F5344CB8AC3E}">
        <p14:creationId xmlns:p14="http://schemas.microsoft.com/office/powerpoint/2010/main" val="314634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8D3305-1D9D-4BC8-A40F-6F8AE50BD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08B90B-70ED-4539-9C14-FB2728D906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A0D51BCB-0419-432E-B7F1-25548446A6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TM03457452[[fn=Celestial]]</Template>
  <TotalTime>1476</TotalTime>
  <Words>2121</Words>
  <Application>Microsoft Office PowerPoint</Application>
  <PresentationFormat>Widescreen</PresentationFormat>
  <Paragraphs>169</Paragraphs>
  <Slides>55</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Calibri Light</vt:lpstr>
      <vt:lpstr>FrankRuehl</vt:lpstr>
      <vt:lpstr>Celestial</vt:lpstr>
      <vt:lpstr>PowerPoint Presentation</vt:lpstr>
      <vt:lpstr>Woes Against the Pharisees (Matthew 23:13-39)</vt:lpstr>
      <vt:lpstr>Woes Against the Pharisees (Matthew 23:13-39)</vt:lpstr>
      <vt:lpstr>Love in Action (1 Corinthians 13:4-7)</vt:lpstr>
      <vt:lpstr>Love in Action (1 Corinthians 13:4-7)</vt:lpstr>
      <vt:lpstr>James 3:2</vt:lpstr>
      <vt:lpstr>Sticks &amp; Stones…</vt:lpstr>
      <vt:lpstr>Sticks and stones may break my bones…</vt:lpstr>
      <vt:lpstr>Sticks and stones may break my bones…</vt:lpstr>
      <vt:lpstr>Death  vs.  Life</vt:lpstr>
      <vt:lpstr>Proverbs 18:21</vt:lpstr>
      <vt:lpstr>PowerPoint Presentation</vt:lpstr>
      <vt:lpstr>PowerPoint Presentation</vt:lpstr>
      <vt:lpstr>Proverbs 18:21</vt:lpstr>
      <vt:lpstr>PowerPoint Presentation</vt:lpstr>
      <vt:lpstr>James 1:26</vt:lpstr>
      <vt:lpstr>Matthew 12:35-36</vt:lpstr>
      <vt:lpstr>James 3:1</vt:lpstr>
      <vt:lpstr>Proverbs 18:21</vt:lpstr>
      <vt:lpstr>Harsh  vs.  Gentle</vt:lpstr>
      <vt:lpstr>Proverbs 15:1</vt:lpstr>
      <vt:lpstr>1 Peter 2:20b-23</vt:lpstr>
      <vt:lpstr>Proverbs 15:1</vt:lpstr>
      <vt:lpstr>2 Timothy 2:24-26</vt:lpstr>
      <vt:lpstr>Proverbs 15:1</vt:lpstr>
      <vt:lpstr>Gossip &amp; Complaining  vs.  Edifying</vt:lpstr>
      <vt:lpstr>Definitions</vt:lpstr>
      <vt:lpstr>Proverbs 16:28</vt:lpstr>
      <vt:lpstr>Proverbs 16:28</vt:lpstr>
      <vt:lpstr>Proverbs 11:13</vt:lpstr>
      <vt:lpstr>Proverbs 26:17</vt:lpstr>
      <vt:lpstr>Proverbs 10:14</vt:lpstr>
      <vt:lpstr>Ephesians 4:29-30</vt:lpstr>
      <vt:lpstr>Ask yourself:</vt:lpstr>
      <vt:lpstr>Ask yourself:</vt:lpstr>
      <vt:lpstr>Ask yourself:</vt:lpstr>
      <vt:lpstr>Ask yourself:</vt:lpstr>
      <vt:lpstr>Boasting  vs.  Humility</vt:lpstr>
      <vt:lpstr>Definitions</vt:lpstr>
      <vt:lpstr>Proverbs 27:2</vt:lpstr>
      <vt:lpstr>Sinful Pride</vt:lpstr>
      <vt:lpstr>Rewarded by God</vt:lpstr>
      <vt:lpstr>Bullying  vs.  Protecting</vt:lpstr>
      <vt:lpstr>Definition</vt:lpstr>
      <vt:lpstr>Proverbs 6:16-19</vt:lpstr>
      <vt:lpstr>Proverbs 6:16-19</vt:lpstr>
      <vt:lpstr>Proverbs 6:16-19</vt:lpstr>
      <vt:lpstr>Proverbs 6:16-19</vt:lpstr>
      <vt:lpstr>Proverbs 6:16-19</vt:lpstr>
      <vt:lpstr>Proverbs 6:16-19</vt:lpstr>
      <vt:lpstr>Proverbs 17:5</vt:lpstr>
      <vt:lpstr>James 3:9-10</vt:lpstr>
      <vt:lpstr>Proverbs 31:8-9</vt:lpstr>
      <vt:lpstr>James 1:26</vt:lpstr>
      <vt:lpstr>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 for living</dc:title>
  <dc:creator>Joel Mitchell</dc:creator>
  <cp:lastModifiedBy>Joel Mitchell</cp:lastModifiedBy>
  <cp:revision>21</cp:revision>
  <dcterms:created xsi:type="dcterms:W3CDTF">2023-05-18T14:37:13Z</dcterms:created>
  <dcterms:modified xsi:type="dcterms:W3CDTF">2025-07-23T18:12:58Z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