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470" r:id="rId3"/>
    <p:sldId id="468" r:id="rId4"/>
    <p:sldId id="469" r:id="rId5"/>
    <p:sldId id="429" r:id="rId6"/>
    <p:sldId id="467" r:id="rId7"/>
    <p:sldId id="471" r:id="rId8"/>
    <p:sldId id="472" r:id="rId9"/>
    <p:sldId id="473" r:id="rId10"/>
    <p:sldId id="474" r:id="rId11"/>
    <p:sldId id="475" r:id="rId12"/>
    <p:sldId id="476" r:id="rId13"/>
    <p:sldId id="477" r:id="rId14"/>
    <p:sldId id="478" r:id="rId15"/>
    <p:sldId id="464" r:id="rId16"/>
    <p:sldId id="480" r:id="rId17"/>
    <p:sldId id="479" r:id="rId18"/>
    <p:sldId id="481" r:id="rId19"/>
    <p:sldId id="482" r:id="rId20"/>
    <p:sldId id="483" r:id="rId21"/>
    <p:sldId id="484" r:id="rId22"/>
    <p:sldId id="465" r:id="rId23"/>
    <p:sldId id="485" r:id="rId24"/>
    <p:sldId id="486" r:id="rId25"/>
    <p:sldId id="487" r:id="rId26"/>
    <p:sldId id="488" r:id="rId27"/>
    <p:sldId id="489" r:id="rId28"/>
    <p:sldId id="466" r:id="rId29"/>
    <p:sldId id="490" r:id="rId30"/>
    <p:sldId id="491" r:id="rId31"/>
    <p:sldId id="495" r:id="rId32"/>
    <p:sldId id="492" r:id="rId33"/>
    <p:sldId id="493" r:id="rId34"/>
    <p:sldId id="494"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6647F0-1F34-499A-A168-39C83B761658}" v="7" dt="2025-09-28T02:00:24.652"/>
    <p1510:client id="{EB3F1D31-F829-46DB-A96F-F5D825AE33CA}" v="1" dt="2025-09-28T02:04:30.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6" autoAdjust="0"/>
    <p:restoredTop sz="94660"/>
  </p:normalViewPr>
  <p:slideViewPr>
    <p:cSldViewPr snapToGrid="0">
      <p:cViewPr varScale="1">
        <p:scale>
          <a:sx n="75" d="100"/>
          <a:sy n="75" d="100"/>
        </p:scale>
        <p:origin x="690" y="26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69A75-38F6-4798-A3EC-325AB454646C}" type="datetimeFigureOut">
              <a:rPr lang="en-US" smtClean="0"/>
              <a:t>9/27/2025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891521-384C-48A6-9C73-FF6955DD45F8}" type="slidenum">
              <a:rPr lang="en-US" smtClean="0"/>
              <a:t>‹#›</a:t>
            </a:fld>
            <a:endParaRPr lang="en-US"/>
          </a:p>
        </p:txBody>
      </p:sp>
    </p:spTree>
    <p:extLst>
      <p:ext uri="{BB962C8B-B14F-4D97-AF65-F5344CB8AC3E}">
        <p14:creationId xmlns:p14="http://schemas.microsoft.com/office/powerpoint/2010/main" val="3464538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17714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03131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BA0B1B-8E20-41EE-9EFC-6B727CDA606B}"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0524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BA0B1B-8E20-41EE-9EFC-6B727CDA606B}" type="datetimeFigureOut">
              <a:rPr lang="en-US" smtClean="0"/>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54638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BA0B1B-8E20-41EE-9EFC-6B727CDA606B}" type="datetimeFigureOut">
              <a:rPr lang="en-US" smtClean="0"/>
              <a:t>9/27/2025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962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BA0B1B-8E20-41EE-9EFC-6B727CDA606B}" type="datetimeFigureOut">
              <a:rPr lang="en-US" smtClean="0"/>
              <a:t>9/27/2025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29759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A0B1B-8E20-41EE-9EFC-6B727CDA606B}" type="datetimeFigureOut">
              <a:rPr lang="en-US" smtClean="0"/>
              <a:t>9/27/2025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46988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6786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267536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4214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71442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717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36905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9/27/2025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89612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9/27/2025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73919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6523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0496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7BA0B1B-8E20-41EE-9EFC-6B727CDA606B}" type="datetimeFigureOut">
              <a:rPr lang="en-US" smtClean="0"/>
              <a:t>9/27/2025</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47DC5DD-1316-407A-80E3-83D679B75271}" type="slidenum">
              <a:rPr lang="en-US" smtClean="0"/>
              <a:t>‹#›</a:t>
            </a:fld>
            <a:endParaRPr lang="en-US"/>
          </a:p>
        </p:txBody>
      </p:sp>
    </p:spTree>
    <p:extLst>
      <p:ext uri="{BB962C8B-B14F-4D97-AF65-F5344CB8AC3E}">
        <p14:creationId xmlns:p14="http://schemas.microsoft.com/office/powerpoint/2010/main" val="414177003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F96C-51EE-FE25-FF94-86D3BA60C7CD}"/>
              </a:ext>
            </a:extLst>
          </p:cNvPr>
          <p:cNvSpPr>
            <a:spLocks noGrp="1"/>
          </p:cNvSpPr>
          <p:nvPr>
            <p:ph type="ctrTitle"/>
          </p:nvPr>
        </p:nvSpPr>
        <p:spPr>
          <a:xfrm>
            <a:off x="139700" y="1769538"/>
            <a:ext cx="11912599" cy="1828801"/>
          </a:xfrm>
        </p:spPr>
        <p:txBody>
          <a:bodyPr>
            <a:normAutofit fontScale="90000"/>
          </a:bodyPr>
          <a:lstStyle/>
          <a:p>
            <a:r>
              <a:rPr lang="en-US" sz="6000" dirty="0">
                <a:solidFill>
                  <a:schemeClr val="accent1">
                    <a:lumMod val="20000"/>
                    <a:lumOff val="80000"/>
                  </a:schemeClr>
                </a:solidFill>
              </a:rPr>
              <a:t>Do Not Let Your Hearts Be Troubled</a:t>
            </a:r>
          </a:p>
        </p:txBody>
      </p:sp>
      <p:sp>
        <p:nvSpPr>
          <p:cNvPr id="3" name="Subtitle 2">
            <a:extLst>
              <a:ext uri="{FF2B5EF4-FFF2-40B4-BE49-F238E27FC236}">
                <a16:creationId xmlns:a16="http://schemas.microsoft.com/office/drawing/2014/main" id="{7C60F394-8E19-A7D3-900C-59579C9165F9}"/>
              </a:ext>
            </a:extLst>
          </p:cNvPr>
          <p:cNvSpPr>
            <a:spLocks noGrp="1"/>
          </p:cNvSpPr>
          <p:nvPr>
            <p:ph type="subTitle" idx="1"/>
          </p:nvPr>
        </p:nvSpPr>
        <p:spPr>
          <a:xfrm>
            <a:off x="190500" y="3598339"/>
            <a:ext cx="11772900" cy="2307161"/>
          </a:xfrm>
        </p:spPr>
        <p:txBody>
          <a:bodyPr>
            <a:normAutofit/>
          </a:bodyPr>
          <a:lstStyle/>
          <a:p>
            <a:r>
              <a:rPr lang="en-US" sz="4000" i="1" dirty="0"/>
              <a:t>John 13:36-14:14</a:t>
            </a:r>
          </a:p>
        </p:txBody>
      </p:sp>
    </p:spTree>
    <p:extLst>
      <p:ext uri="{BB962C8B-B14F-4D97-AF65-F5344CB8AC3E}">
        <p14:creationId xmlns:p14="http://schemas.microsoft.com/office/powerpoint/2010/main" val="119732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Hard Times Ahead</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r>
              <a:rPr lang="en-US" sz="4600" dirty="0">
                <a:solidFill>
                  <a:schemeClr val="accent1">
                    <a:lumMod val="20000"/>
                    <a:lumOff val="80000"/>
                  </a:schemeClr>
                </a:solidFill>
              </a:rPr>
              <a:t>One of the 12 is a traitor</a:t>
            </a:r>
            <a:r>
              <a:rPr lang="en-US" sz="4000" dirty="0">
                <a:solidFill>
                  <a:schemeClr val="accent1">
                    <a:lumMod val="20000"/>
                    <a:lumOff val="80000"/>
                  </a:schemeClr>
                </a:solidFill>
              </a:rPr>
              <a:t> (John 13:21)</a:t>
            </a:r>
          </a:p>
          <a:p>
            <a:r>
              <a:rPr lang="en-US" sz="4600" dirty="0">
                <a:solidFill>
                  <a:schemeClr val="accent1">
                    <a:lumMod val="20000"/>
                    <a:lumOff val="80000"/>
                  </a:schemeClr>
                </a:solidFill>
              </a:rPr>
              <a:t>Jesus is going away </a:t>
            </a:r>
            <a:r>
              <a:rPr lang="en-US" sz="4000" dirty="0">
                <a:solidFill>
                  <a:schemeClr val="accent1">
                    <a:lumMod val="20000"/>
                    <a:lumOff val="80000"/>
                  </a:schemeClr>
                </a:solidFill>
              </a:rPr>
              <a:t>(John 13:33)</a:t>
            </a:r>
          </a:p>
          <a:p>
            <a:r>
              <a:rPr lang="en-US" sz="4600" dirty="0">
                <a:solidFill>
                  <a:schemeClr val="accent1">
                    <a:lumMod val="20000"/>
                    <a:lumOff val="80000"/>
                  </a:schemeClr>
                </a:solidFill>
              </a:rPr>
              <a:t>Satan is at work among them </a:t>
            </a:r>
            <a:r>
              <a:rPr lang="en-US" sz="4000" dirty="0">
                <a:solidFill>
                  <a:schemeClr val="accent1">
                    <a:lumMod val="20000"/>
                    <a:lumOff val="80000"/>
                  </a:schemeClr>
                </a:solidFill>
              </a:rPr>
              <a:t>(Luke 22:31)</a:t>
            </a:r>
          </a:p>
          <a:p>
            <a:r>
              <a:rPr lang="en-US" sz="4600" dirty="0">
                <a:solidFill>
                  <a:schemeClr val="accent1">
                    <a:lumMod val="20000"/>
                    <a:lumOff val="80000"/>
                  </a:schemeClr>
                </a:solidFill>
              </a:rPr>
              <a:t>All the disciples will fall away </a:t>
            </a:r>
            <a:r>
              <a:rPr lang="en-US" sz="4000" dirty="0">
                <a:solidFill>
                  <a:schemeClr val="accent1">
                    <a:lumMod val="20000"/>
                    <a:lumOff val="80000"/>
                  </a:schemeClr>
                </a:solidFill>
              </a:rPr>
              <a:t>(Matthew 26:31)</a:t>
            </a:r>
            <a:endParaRPr lang="en-US" sz="4600" dirty="0">
              <a:solidFill>
                <a:schemeClr val="accent1">
                  <a:lumMod val="20000"/>
                  <a:lumOff val="80000"/>
                </a:schemeClr>
              </a:solidFill>
            </a:endParaRPr>
          </a:p>
          <a:p>
            <a:r>
              <a:rPr lang="en-US" sz="4600" dirty="0">
                <a:solidFill>
                  <a:schemeClr val="accent1">
                    <a:lumMod val="20000"/>
                    <a:lumOff val="80000"/>
                  </a:schemeClr>
                </a:solidFill>
              </a:rPr>
              <a:t>Peter will deny Jesus three times </a:t>
            </a:r>
            <a:r>
              <a:rPr lang="en-US" sz="4000" dirty="0">
                <a:solidFill>
                  <a:schemeClr val="accent1">
                    <a:lumMod val="20000"/>
                    <a:lumOff val="80000"/>
                  </a:schemeClr>
                </a:solidFill>
              </a:rPr>
              <a:t>(John 13:38)</a:t>
            </a:r>
          </a:p>
        </p:txBody>
      </p:sp>
    </p:spTree>
    <p:extLst>
      <p:ext uri="{BB962C8B-B14F-4D97-AF65-F5344CB8AC3E}">
        <p14:creationId xmlns:p14="http://schemas.microsoft.com/office/powerpoint/2010/main" val="3534488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13:36-38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Simon Peter said to him, “Lord, where are you going?” Jesus answered him, “Where I am going you cannot follow me now, but you will follow afterward.” Peter said to him, “Lord, why can I not follow you now? I will lay down my life for you.” Jesus answered, “Will you lay down your life for me? Truly, truly, I say to you, the rooster will not crow till you have denied me three times.</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065597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Hard Times Ahead</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r>
              <a:rPr lang="en-US" sz="4600" dirty="0">
                <a:solidFill>
                  <a:schemeClr val="accent1">
                    <a:lumMod val="20000"/>
                    <a:lumOff val="80000"/>
                  </a:schemeClr>
                </a:solidFill>
              </a:rPr>
              <a:t>One of the 12 is a traitor</a:t>
            </a:r>
            <a:r>
              <a:rPr lang="en-US" sz="4000" dirty="0">
                <a:solidFill>
                  <a:schemeClr val="accent1">
                    <a:lumMod val="20000"/>
                    <a:lumOff val="80000"/>
                  </a:schemeClr>
                </a:solidFill>
              </a:rPr>
              <a:t> (John 13:21)</a:t>
            </a:r>
          </a:p>
          <a:p>
            <a:r>
              <a:rPr lang="en-US" sz="4600" dirty="0">
                <a:solidFill>
                  <a:schemeClr val="accent1">
                    <a:lumMod val="20000"/>
                    <a:lumOff val="80000"/>
                  </a:schemeClr>
                </a:solidFill>
              </a:rPr>
              <a:t>Jesus is going away </a:t>
            </a:r>
            <a:r>
              <a:rPr lang="en-US" sz="4000" dirty="0">
                <a:solidFill>
                  <a:schemeClr val="accent1">
                    <a:lumMod val="20000"/>
                    <a:lumOff val="80000"/>
                  </a:schemeClr>
                </a:solidFill>
              </a:rPr>
              <a:t>(John 13:33)</a:t>
            </a:r>
          </a:p>
          <a:p>
            <a:r>
              <a:rPr lang="en-US" sz="4600" dirty="0">
                <a:solidFill>
                  <a:schemeClr val="accent1">
                    <a:lumMod val="20000"/>
                    <a:lumOff val="80000"/>
                  </a:schemeClr>
                </a:solidFill>
              </a:rPr>
              <a:t>Satan is at work among them </a:t>
            </a:r>
            <a:r>
              <a:rPr lang="en-US" sz="4000" dirty="0">
                <a:solidFill>
                  <a:schemeClr val="accent1">
                    <a:lumMod val="20000"/>
                    <a:lumOff val="80000"/>
                  </a:schemeClr>
                </a:solidFill>
              </a:rPr>
              <a:t>(Luke 22:31)</a:t>
            </a:r>
          </a:p>
          <a:p>
            <a:r>
              <a:rPr lang="en-US" sz="4600" dirty="0">
                <a:solidFill>
                  <a:schemeClr val="accent1">
                    <a:lumMod val="20000"/>
                    <a:lumOff val="80000"/>
                  </a:schemeClr>
                </a:solidFill>
              </a:rPr>
              <a:t>All the disciples will fall away </a:t>
            </a:r>
            <a:r>
              <a:rPr lang="en-US" sz="4000" dirty="0">
                <a:solidFill>
                  <a:schemeClr val="accent1">
                    <a:lumMod val="20000"/>
                    <a:lumOff val="80000"/>
                  </a:schemeClr>
                </a:solidFill>
              </a:rPr>
              <a:t>(Matthew 26:31)</a:t>
            </a:r>
            <a:endParaRPr lang="en-US" sz="4600" dirty="0">
              <a:solidFill>
                <a:schemeClr val="accent1">
                  <a:lumMod val="20000"/>
                  <a:lumOff val="80000"/>
                </a:schemeClr>
              </a:solidFill>
            </a:endParaRPr>
          </a:p>
          <a:p>
            <a:r>
              <a:rPr lang="en-US" sz="4600" dirty="0">
                <a:solidFill>
                  <a:schemeClr val="accent1">
                    <a:lumMod val="20000"/>
                    <a:lumOff val="80000"/>
                  </a:schemeClr>
                </a:solidFill>
              </a:rPr>
              <a:t>Peter will deny Jesus three times </a:t>
            </a:r>
            <a:r>
              <a:rPr lang="en-US" sz="4000" dirty="0">
                <a:solidFill>
                  <a:schemeClr val="accent1">
                    <a:lumMod val="20000"/>
                    <a:lumOff val="80000"/>
                  </a:schemeClr>
                </a:solidFill>
              </a:rPr>
              <a:t>(John 13:38)</a:t>
            </a:r>
          </a:p>
          <a:p>
            <a:pPr marL="36900" indent="0">
              <a:buNone/>
            </a:pPr>
            <a:endParaRPr lang="en-US" sz="4600" dirty="0">
              <a:solidFill>
                <a:schemeClr val="accent1">
                  <a:lumMod val="20000"/>
                  <a:lumOff val="80000"/>
                </a:schemeClr>
              </a:solidFill>
            </a:endParaRPr>
          </a:p>
        </p:txBody>
      </p:sp>
    </p:spTree>
    <p:extLst>
      <p:ext uri="{BB962C8B-B14F-4D97-AF65-F5344CB8AC3E}">
        <p14:creationId xmlns:p14="http://schemas.microsoft.com/office/powerpoint/2010/main" val="138377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dirty="0">
                <a:solidFill>
                  <a:schemeClr val="accent1">
                    <a:lumMod val="20000"/>
                    <a:lumOff val="80000"/>
                  </a:schemeClr>
                </a:solidFill>
              </a:rPr>
              <a:t>God Is Trustworthy</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 1</a:t>
            </a:r>
          </a:p>
        </p:txBody>
      </p:sp>
    </p:spTree>
    <p:extLst>
      <p:ext uri="{BB962C8B-B14F-4D97-AF65-F5344CB8AC3E}">
        <p14:creationId xmlns:p14="http://schemas.microsoft.com/office/powerpoint/2010/main" val="347317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“Let not your hearts be troubled. Believe in God; believe also in me.</a:t>
            </a:r>
          </a:p>
        </p:txBody>
      </p:sp>
    </p:spTree>
    <p:extLst>
      <p:ext uri="{BB962C8B-B14F-4D97-AF65-F5344CB8AC3E}">
        <p14:creationId xmlns:p14="http://schemas.microsoft.com/office/powerpoint/2010/main" val="1547583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“Let not your hearts be troubled. Believe in God; believe also in me.</a:t>
            </a:r>
          </a:p>
          <a:p>
            <a:pPr marL="36900" indent="0">
              <a:buNone/>
            </a:pPr>
            <a:r>
              <a:rPr lang="en-US" sz="4600" i="1" dirty="0">
                <a:solidFill>
                  <a:schemeClr val="accent1">
                    <a:lumMod val="20000"/>
                    <a:lumOff val="80000"/>
                  </a:schemeClr>
                </a:solidFill>
              </a:rPr>
              <a:t>James 2:19 – You believe that God is one; you do well. Even the demons believe—and shudder!</a:t>
            </a:r>
          </a:p>
        </p:txBody>
      </p:sp>
    </p:spTree>
    <p:extLst>
      <p:ext uri="{BB962C8B-B14F-4D97-AF65-F5344CB8AC3E}">
        <p14:creationId xmlns:p14="http://schemas.microsoft.com/office/powerpoint/2010/main" val="343369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“Let not your hearts be troubled. Believe in God; believe also in me.</a:t>
            </a:r>
          </a:p>
          <a:p>
            <a:r>
              <a:rPr lang="en-US" sz="4600" i="1" dirty="0">
                <a:solidFill>
                  <a:schemeClr val="accent1">
                    <a:lumMod val="20000"/>
                    <a:lumOff val="80000"/>
                  </a:schemeClr>
                </a:solidFill>
              </a:rPr>
              <a:t>Believe: to consider something to be true and therefore worthy of one’s trust. </a:t>
            </a:r>
            <a:r>
              <a:rPr lang="en-US" sz="4000" i="1" dirty="0">
                <a:solidFill>
                  <a:schemeClr val="accent1">
                    <a:lumMod val="20000"/>
                    <a:lumOff val="80000"/>
                  </a:schemeClr>
                </a:solidFill>
              </a:rPr>
              <a:t>(BDAG Lexicon)</a:t>
            </a:r>
            <a:endParaRPr lang="en-US" sz="4600" i="1" dirty="0">
              <a:solidFill>
                <a:schemeClr val="accent1">
                  <a:lumMod val="20000"/>
                  <a:lumOff val="80000"/>
                </a:schemeClr>
              </a:solidFill>
            </a:endParaRPr>
          </a:p>
          <a:p>
            <a:r>
              <a:rPr lang="en-US" sz="4600" i="1" dirty="0">
                <a:solidFill>
                  <a:schemeClr val="accent1">
                    <a:lumMod val="20000"/>
                    <a:lumOff val="80000"/>
                  </a:schemeClr>
                </a:solidFill>
              </a:rPr>
              <a:t>What I know about God allows me to have confidence and be at peace as I rely on him.</a:t>
            </a:r>
          </a:p>
        </p:txBody>
      </p:sp>
    </p:spTree>
    <p:extLst>
      <p:ext uri="{BB962C8B-B14F-4D97-AF65-F5344CB8AC3E}">
        <p14:creationId xmlns:p14="http://schemas.microsoft.com/office/powerpoint/2010/main" val="199505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Romans 8:31-32</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What then shall we say to these things? If God is for us, who can be against us? He who did not spare his own Son but gave him up for us all, how will he not also with him graciously give us all things?</a:t>
            </a:r>
          </a:p>
        </p:txBody>
      </p:sp>
    </p:spTree>
    <p:extLst>
      <p:ext uri="{BB962C8B-B14F-4D97-AF65-F5344CB8AC3E}">
        <p14:creationId xmlns:p14="http://schemas.microsoft.com/office/powerpoint/2010/main" val="658712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Romans 8:33-34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Who shall bring any charge against God's elect? It is God who justifies. Who is to condemn? Christ Jesus is the one who died—more than that, who was raised—who is at the right hand of God, who indeed is interceding for us.</a:t>
            </a:r>
          </a:p>
        </p:txBody>
      </p:sp>
    </p:spTree>
    <p:extLst>
      <p:ext uri="{BB962C8B-B14F-4D97-AF65-F5344CB8AC3E}">
        <p14:creationId xmlns:p14="http://schemas.microsoft.com/office/powerpoint/2010/main" val="2118755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Philippians 4:6-7</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do not be anxious about anything, but in everything by prayer and supplication with thanksgiving let your requests be made known to God. And the peace of God, which surpasses all understanding, will guard your hearts and your minds in Christ Jesus.</a:t>
            </a:r>
          </a:p>
        </p:txBody>
      </p:sp>
    </p:spTree>
    <p:extLst>
      <p:ext uri="{BB962C8B-B14F-4D97-AF65-F5344CB8AC3E}">
        <p14:creationId xmlns:p14="http://schemas.microsoft.com/office/powerpoint/2010/main" val="2300020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Philippians 4:8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Finally, brothers, whatever is true, whatever is honorable, whatever is just, whatever is pure, whatever is lovely, whatever is commendable, if there is any excellence, if there is anything worthy of praise, think about these things.</a:t>
            </a:r>
          </a:p>
        </p:txBody>
      </p:sp>
    </p:spTree>
    <p:extLst>
      <p:ext uri="{BB962C8B-B14F-4D97-AF65-F5344CB8AC3E}">
        <p14:creationId xmlns:p14="http://schemas.microsoft.com/office/powerpoint/2010/main" val="342866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Anti-Philippians 4:8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Finally, brothers, whatever is false, whatever is dishonorable, whatever is unjust, whatever is filthy, whatever causes outrage, whatever is shameful, if there is any deficiency, if there is something worthy of condemnation…</a:t>
            </a:r>
          </a:p>
        </p:txBody>
      </p:sp>
    </p:spTree>
    <p:extLst>
      <p:ext uri="{BB962C8B-B14F-4D97-AF65-F5344CB8AC3E}">
        <p14:creationId xmlns:p14="http://schemas.microsoft.com/office/powerpoint/2010/main" val="110363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Philippians 4:9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What you have learned and received and heard and seen in me—practice these things, and the God of peace will be with you.</a:t>
            </a:r>
          </a:p>
        </p:txBody>
      </p:sp>
    </p:spTree>
    <p:extLst>
      <p:ext uri="{BB962C8B-B14F-4D97-AF65-F5344CB8AC3E}">
        <p14:creationId xmlns:p14="http://schemas.microsoft.com/office/powerpoint/2010/main" val="30293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dirty="0">
                <a:solidFill>
                  <a:schemeClr val="accent1">
                    <a:lumMod val="20000"/>
                    <a:lumOff val="80000"/>
                  </a:schemeClr>
                </a:solidFill>
              </a:rPr>
              <a:t>Heaven Is Our Home</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2-7</a:t>
            </a:r>
          </a:p>
        </p:txBody>
      </p:sp>
    </p:spTree>
    <p:extLst>
      <p:ext uri="{BB962C8B-B14F-4D97-AF65-F5344CB8AC3E}">
        <p14:creationId xmlns:p14="http://schemas.microsoft.com/office/powerpoint/2010/main" val="673282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14:3-4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In my Father's house are many rooms*. If it were not so, would I have told you that I go to prepare a place for you? And if I go and prepare a place for you, I will come again and will take you to myself, that where I am you may be also.</a:t>
            </a:r>
          </a:p>
          <a:p>
            <a:pPr marL="36900" indent="0">
              <a:buNone/>
            </a:pPr>
            <a:r>
              <a:rPr lang="en-US" sz="4600" i="1" dirty="0">
                <a:solidFill>
                  <a:schemeClr val="accent1">
                    <a:lumMod val="20000"/>
                    <a:lumOff val="80000"/>
                  </a:schemeClr>
                </a:solidFill>
              </a:rPr>
              <a:t>*or dwellings</a:t>
            </a:r>
          </a:p>
        </p:txBody>
      </p:sp>
    </p:spTree>
    <p:extLst>
      <p:ext uri="{BB962C8B-B14F-4D97-AF65-F5344CB8AC3E}">
        <p14:creationId xmlns:p14="http://schemas.microsoft.com/office/powerpoint/2010/main" val="3893979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Revelation 21:3-4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And I heard a loud voice from the throne saying, “Behold, the dwelling place of God is with man. He will dwell with them, and they will be his people, and God himself will be with them as their God. He will wipe away every tear from their eyes, and death shall be no more, neither shall there be mourning, nor crying, nor pain anymore, for the former things have passed away.”</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354497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2 Corinthians 4:16-18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So we do not lose heart. Though our outer self is wasting away, our inner self is being renewed day by day. For this light momentary affliction is preparing for us an eternal weight of glory beyond all comparison, as we look not to the things that are seen but to the things that are unseen. For the things that are seen are transient, but the things that are unseen are eternal.</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521892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14:4-5</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And you know the way to where I am going.” Thomas said to him, “Lord, we do not know where you are going. How can we know the way?”</a:t>
            </a:r>
            <a:endParaRPr lang="en-US" sz="4600" i="1" dirty="0">
              <a:solidFill>
                <a:schemeClr val="accent1">
                  <a:lumMod val="20000"/>
                  <a:lumOff val="80000"/>
                </a:schemeClr>
              </a:solidFill>
            </a:endParaRPr>
          </a:p>
        </p:txBody>
      </p:sp>
      <p:pic>
        <p:nvPicPr>
          <p:cNvPr id="9" name="Picture 8" descr="A person with his hand on his forehead&#10;&#10;AI-generated content may be incorrect.">
            <a:extLst>
              <a:ext uri="{FF2B5EF4-FFF2-40B4-BE49-F238E27FC236}">
                <a16:creationId xmlns:a16="http://schemas.microsoft.com/office/drawing/2014/main" id="{347540EC-407A-02AB-71D0-E26F66D830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8128000"/>
          </a:xfrm>
          <a:prstGeom prst="rect">
            <a:avLst/>
          </a:prstGeom>
        </p:spPr>
      </p:pic>
    </p:spTree>
    <p:extLst>
      <p:ext uri="{BB962C8B-B14F-4D97-AF65-F5344CB8AC3E}">
        <p14:creationId xmlns:p14="http://schemas.microsoft.com/office/powerpoint/2010/main" val="3839730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14:6-7</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Jesus said to him, “I am the way, and the truth, and the life. No one comes to the Father except through me. If you had known me, you would have known my Father also. From now on you do know him and have seen him.”</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697847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John 5:10-13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Whoever believes in the Son of God has the testimony in himself. Whoever does not believe God has made him a liar, because he has not believed in the testimony that God has borne concerning his Son. And this is the testimony, that God gave us eternal life, and this life is in his Son. Whoever has the Son has life; whoever does not have the Son of God does not have life.</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680002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dirty="0">
                <a:solidFill>
                  <a:schemeClr val="accent1">
                    <a:lumMod val="20000"/>
                    <a:lumOff val="80000"/>
                  </a:schemeClr>
                </a:solidFill>
              </a:rPr>
              <a:t>God Has Revealed His Character</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8-11</a:t>
            </a:r>
          </a:p>
        </p:txBody>
      </p:sp>
    </p:spTree>
    <p:extLst>
      <p:ext uri="{BB962C8B-B14F-4D97-AF65-F5344CB8AC3E}">
        <p14:creationId xmlns:p14="http://schemas.microsoft.com/office/powerpoint/2010/main" val="1212979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Philip said to him, “Lord, show us the Father, and it is enough for us.”</a:t>
            </a:r>
            <a:endParaRPr lang="en-US" sz="4600" i="1" dirty="0">
              <a:solidFill>
                <a:schemeClr val="accent1">
                  <a:lumMod val="20000"/>
                  <a:lumOff val="80000"/>
                </a:schemeClr>
              </a:solidFill>
            </a:endParaRPr>
          </a:p>
        </p:txBody>
      </p:sp>
      <p:pic>
        <p:nvPicPr>
          <p:cNvPr id="5" name="Picture 4" descr="A person in a yellow sweater with her hand on her face&#10;&#10;AI-generated content may be incorrect.">
            <a:extLst>
              <a:ext uri="{FF2B5EF4-FFF2-40B4-BE49-F238E27FC236}">
                <a16:creationId xmlns:a16="http://schemas.microsoft.com/office/drawing/2014/main" id="{0B7F88CE-A4BD-EF65-1D1C-BC969AA127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163838" cy="8109225"/>
          </a:xfrm>
          <a:prstGeom prst="rect">
            <a:avLst/>
          </a:prstGeom>
        </p:spPr>
      </p:pic>
    </p:spTree>
    <p:extLst>
      <p:ext uri="{BB962C8B-B14F-4D97-AF65-F5344CB8AC3E}">
        <p14:creationId xmlns:p14="http://schemas.microsoft.com/office/powerpoint/2010/main" val="1401198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14:9a</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Jesus said to him, “Have I been with you so long, and you still do not know me, Philip? </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40280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14:9b-11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Whoever has seen me has seen the Father. How can you say, ‘Show us the Father’? Do you not believe that I am in the Father and the Father is in me? The words that I say to you I do not speak on my own authority, but the Father who dwells in me does his works. Believe me that I am in the Father and the Father is in me, or else believe on account of the works themselves.</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75344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Hebrews 1:1-2</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887352"/>
            <a:ext cx="11858445" cy="6208643"/>
          </a:xfrm>
        </p:spPr>
        <p:txBody>
          <a:bodyPr>
            <a:normAutofit/>
          </a:bodyPr>
          <a:lstStyle/>
          <a:p>
            <a:pPr marL="36900" indent="0">
              <a:buNone/>
            </a:pPr>
            <a:r>
              <a:rPr lang="en-US" sz="4600" dirty="0">
                <a:solidFill>
                  <a:schemeClr val="accent1">
                    <a:lumMod val="20000"/>
                    <a:lumOff val="80000"/>
                  </a:schemeClr>
                </a:solidFill>
              </a:rPr>
              <a:t>Long ago, at many times and in many ways, God spoke to our fathers by the prophets, but in these last days he has spoken to us by his Son, whom he appointed the heir of all things, through whom also he created the world.</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041915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Hebrews 1:3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887352"/>
            <a:ext cx="11858445" cy="6208643"/>
          </a:xfrm>
        </p:spPr>
        <p:txBody>
          <a:bodyPr>
            <a:normAutofit/>
          </a:bodyPr>
          <a:lstStyle/>
          <a:p>
            <a:pPr marL="36900" indent="0">
              <a:buNone/>
            </a:pPr>
            <a:r>
              <a:rPr lang="en-US" sz="4600" dirty="0">
                <a:solidFill>
                  <a:schemeClr val="accent1">
                    <a:lumMod val="20000"/>
                    <a:lumOff val="80000"/>
                  </a:schemeClr>
                </a:solidFill>
              </a:rPr>
              <a:t>He is the radiance of the glory of God and the exact imprint of his nature, and he upholds the universe by the word of his power. After making purification for sins, he sat down at the right hand of the Majesty on high,</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2257886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dirty="0">
                <a:solidFill>
                  <a:schemeClr val="accent1">
                    <a:lumMod val="20000"/>
                    <a:lumOff val="80000"/>
                  </a:schemeClr>
                </a:solidFill>
              </a:rPr>
              <a:t>We Have Purpose &amp; Power</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12-14</a:t>
            </a:r>
          </a:p>
        </p:txBody>
      </p:sp>
    </p:spTree>
    <p:extLst>
      <p:ext uri="{BB962C8B-B14F-4D97-AF65-F5344CB8AC3E}">
        <p14:creationId xmlns:p14="http://schemas.microsoft.com/office/powerpoint/2010/main" val="96168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14:12-14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887352"/>
            <a:ext cx="11858445" cy="6208643"/>
          </a:xfrm>
        </p:spPr>
        <p:txBody>
          <a:bodyPr>
            <a:normAutofit/>
          </a:bodyPr>
          <a:lstStyle/>
          <a:p>
            <a:pPr marL="36900" indent="0">
              <a:buNone/>
            </a:pPr>
            <a:r>
              <a:rPr lang="en-US" sz="4600" dirty="0">
                <a:solidFill>
                  <a:schemeClr val="accent1">
                    <a:lumMod val="20000"/>
                    <a:lumOff val="80000"/>
                  </a:schemeClr>
                </a:solidFill>
              </a:rPr>
              <a:t>“Truly, truly, I say to you, whoever believes in me will also do the works that I do; and greater works than these will he do, because I am going to the Father. Whatever you ask in my name, this I will do, that the Father may be glorified in the Son. If you ask me anything in my name, I will do it.</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1523555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Eternal Impact</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887352"/>
            <a:ext cx="11858445" cy="6208643"/>
          </a:xfrm>
        </p:spPr>
        <p:txBody>
          <a:bodyPr>
            <a:normAutofit lnSpcReduction="10000"/>
          </a:bodyPr>
          <a:lstStyle/>
          <a:p>
            <a:pPr marL="36900" indent="0">
              <a:buNone/>
            </a:pPr>
            <a:r>
              <a:rPr lang="en-US" sz="4600" dirty="0">
                <a:solidFill>
                  <a:schemeClr val="accent1">
                    <a:lumMod val="20000"/>
                    <a:lumOff val="80000"/>
                  </a:schemeClr>
                </a:solidFill>
              </a:rPr>
              <a:t>“…remember that the dullest and most uninteresting person you talk to may one day be a creature which, if you saw it now, you would be strongly tempted to worship, or else a horror and a corruption such as you now meet, if at all, only in a nightmare</a:t>
            </a:r>
          </a:p>
          <a:p>
            <a:pPr marL="36900" indent="0">
              <a:buNone/>
            </a:pPr>
            <a:r>
              <a:rPr lang="en-US" sz="4600" dirty="0">
                <a:solidFill>
                  <a:schemeClr val="accent1">
                    <a:lumMod val="20000"/>
                    <a:lumOff val="80000"/>
                  </a:schemeClr>
                </a:solidFill>
              </a:rPr>
              <a:t>All day long we are, in some degree, helping each other to one or other of these destinations…”</a:t>
            </a:r>
          </a:p>
        </p:txBody>
      </p:sp>
    </p:spTree>
    <p:extLst>
      <p:ext uri="{BB962C8B-B14F-4D97-AF65-F5344CB8AC3E}">
        <p14:creationId xmlns:p14="http://schemas.microsoft.com/office/powerpoint/2010/main" val="27590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52400"/>
            <a:ext cx="11858445" cy="6943595"/>
          </a:xfrm>
        </p:spPr>
        <p:txBody>
          <a:bodyPr>
            <a:normAutofit/>
          </a:bodyPr>
          <a:lstStyle/>
          <a:p>
            <a:pPr marL="36900" indent="0">
              <a:buNone/>
            </a:pPr>
            <a:r>
              <a:rPr lang="en-US" sz="4600" dirty="0">
                <a:solidFill>
                  <a:schemeClr val="accent1">
                    <a:lumMod val="20000"/>
                    <a:lumOff val="80000"/>
                  </a:schemeClr>
                </a:solidFill>
              </a:rPr>
              <a:t>“There are no ordinary people. You have never talked to a mere mortal….But it is immortals whom we joke with, work with, marry, snub, and exploit—immortal horrors or everlasting splendors.” </a:t>
            </a:r>
          </a:p>
          <a:p>
            <a:pPr marL="36900" indent="0">
              <a:buNone/>
            </a:pPr>
            <a:br>
              <a:rPr lang="en-US" sz="4600" dirty="0">
                <a:solidFill>
                  <a:schemeClr val="accent1">
                    <a:lumMod val="20000"/>
                    <a:lumOff val="80000"/>
                  </a:schemeClr>
                </a:solidFill>
              </a:rPr>
            </a:br>
            <a:r>
              <a:rPr lang="en-US" sz="4600" dirty="0">
                <a:solidFill>
                  <a:schemeClr val="accent1">
                    <a:lumMod val="20000"/>
                    <a:lumOff val="80000"/>
                  </a:schemeClr>
                </a:solidFill>
              </a:rPr>
              <a:t>							– C. S. Lewis (</a:t>
            </a:r>
            <a:r>
              <a:rPr lang="en-US" sz="4600" i="1" dirty="0">
                <a:solidFill>
                  <a:schemeClr val="accent1">
                    <a:lumMod val="20000"/>
                    <a:lumOff val="80000"/>
                  </a:schemeClr>
                </a:solidFill>
              </a:rPr>
              <a:t>The Weight of Glory</a:t>
            </a:r>
            <a:r>
              <a:rPr lang="en-US" sz="4600" dirty="0">
                <a:solidFill>
                  <a:schemeClr val="accent1">
                    <a:lumMod val="20000"/>
                    <a:lumOff val="80000"/>
                  </a:schemeClr>
                </a:solidFill>
              </a:rPr>
              <a:t>)</a:t>
            </a:r>
          </a:p>
        </p:txBody>
      </p:sp>
    </p:spTree>
    <p:extLst>
      <p:ext uri="{BB962C8B-B14F-4D97-AF65-F5344CB8AC3E}">
        <p14:creationId xmlns:p14="http://schemas.microsoft.com/office/powerpoint/2010/main" val="682531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14:12-14</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887352"/>
            <a:ext cx="11858445" cy="6208643"/>
          </a:xfrm>
        </p:spPr>
        <p:txBody>
          <a:bodyPr>
            <a:normAutofit/>
          </a:bodyPr>
          <a:lstStyle/>
          <a:p>
            <a:pPr marL="36900" indent="0">
              <a:buNone/>
            </a:pPr>
            <a:r>
              <a:rPr lang="en-US" sz="4600" dirty="0">
                <a:solidFill>
                  <a:schemeClr val="accent1">
                    <a:lumMod val="20000"/>
                    <a:lumOff val="80000"/>
                  </a:schemeClr>
                </a:solidFill>
              </a:rPr>
              <a:t>“Truly, truly, I say to you, whoever believes in me will also do the works that I do; and greater works than these will he do, because I am going to the Father. Whatever you ask in my name, this I will do, that the Father may be glorified in the Son. If you ask me anything in my name, I will do it.</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952759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Hebrews 4:16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887352"/>
            <a:ext cx="11858445" cy="6208643"/>
          </a:xfrm>
        </p:spPr>
        <p:txBody>
          <a:bodyPr>
            <a:normAutofit/>
          </a:bodyPr>
          <a:lstStyle/>
          <a:p>
            <a:pPr marL="36900" indent="0">
              <a:buNone/>
            </a:pPr>
            <a:r>
              <a:rPr lang="en-US" sz="4600" dirty="0">
                <a:solidFill>
                  <a:schemeClr val="accent1">
                    <a:lumMod val="20000"/>
                    <a:lumOff val="80000"/>
                  </a:schemeClr>
                </a:solidFill>
              </a:rPr>
              <a:t>Let us then with confidence draw near to the throne of grace, that we may receive mercy and find grace to help in time of need.</a:t>
            </a:r>
            <a:endParaRPr lang="en-US" sz="4600" i="1" dirty="0">
              <a:solidFill>
                <a:schemeClr val="accent1">
                  <a:lumMod val="20000"/>
                  <a:lumOff val="80000"/>
                </a:schemeClr>
              </a:solidFill>
            </a:endParaRPr>
          </a:p>
        </p:txBody>
      </p:sp>
    </p:spTree>
    <p:extLst>
      <p:ext uri="{BB962C8B-B14F-4D97-AF65-F5344CB8AC3E}">
        <p14:creationId xmlns:p14="http://schemas.microsoft.com/office/powerpoint/2010/main" val="3241281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Do not let your hearts be troubled</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887352"/>
            <a:ext cx="11858445" cy="6208643"/>
          </a:xfrm>
        </p:spPr>
        <p:txBody>
          <a:bodyPr>
            <a:normAutofit/>
          </a:bodyPr>
          <a:lstStyle/>
          <a:p>
            <a:r>
              <a:rPr lang="en-US" sz="4600" dirty="0">
                <a:solidFill>
                  <a:schemeClr val="accent1">
                    <a:lumMod val="20000"/>
                    <a:lumOff val="80000"/>
                  </a:schemeClr>
                </a:solidFill>
              </a:rPr>
              <a:t>God is trustworthy.</a:t>
            </a:r>
          </a:p>
          <a:p>
            <a:r>
              <a:rPr lang="en-US" sz="4600" dirty="0">
                <a:solidFill>
                  <a:schemeClr val="accent1">
                    <a:lumMod val="20000"/>
                    <a:lumOff val="80000"/>
                  </a:schemeClr>
                </a:solidFill>
              </a:rPr>
              <a:t>Heaven is our home.</a:t>
            </a:r>
          </a:p>
          <a:p>
            <a:r>
              <a:rPr lang="en-US" sz="4600" dirty="0">
                <a:solidFill>
                  <a:schemeClr val="accent1">
                    <a:lumMod val="20000"/>
                    <a:lumOff val="80000"/>
                  </a:schemeClr>
                </a:solidFill>
              </a:rPr>
              <a:t>God has revealed his loving character.</a:t>
            </a:r>
          </a:p>
          <a:p>
            <a:r>
              <a:rPr lang="en-US" sz="4600" dirty="0">
                <a:solidFill>
                  <a:schemeClr val="accent1">
                    <a:lumMod val="20000"/>
                    <a:lumOff val="80000"/>
                  </a:schemeClr>
                </a:solidFill>
              </a:rPr>
              <a:t>We have purpose &amp; power.</a:t>
            </a:r>
          </a:p>
        </p:txBody>
      </p:sp>
    </p:spTree>
    <p:extLst>
      <p:ext uri="{BB962C8B-B14F-4D97-AF65-F5344CB8AC3E}">
        <p14:creationId xmlns:p14="http://schemas.microsoft.com/office/powerpoint/2010/main" val="4036936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TM04033929[[fn=Slate]]</Template>
  <TotalTime>8933</TotalTime>
  <Words>1638</Words>
  <Application>Microsoft Office PowerPoint</Application>
  <PresentationFormat>Widescreen</PresentationFormat>
  <Paragraphs>84</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Aptos</vt:lpstr>
      <vt:lpstr>Calisto MT</vt:lpstr>
      <vt:lpstr>Wingdings 2</vt:lpstr>
      <vt:lpstr>Slate</vt:lpstr>
      <vt:lpstr>Do Not Let Your Hearts Be Troubled</vt:lpstr>
      <vt:lpstr>Hard Times Ahead</vt:lpstr>
      <vt:lpstr>John 13:36-38</vt:lpstr>
      <vt:lpstr>Hard Times Ahead</vt:lpstr>
      <vt:lpstr>God Is Trustworthy</vt:lpstr>
      <vt:lpstr>John 14:1</vt:lpstr>
      <vt:lpstr>John 14:1</vt:lpstr>
      <vt:lpstr>John 14:1</vt:lpstr>
      <vt:lpstr>Romans 8:31-32</vt:lpstr>
      <vt:lpstr>Romans 8:33-34</vt:lpstr>
      <vt:lpstr>Philippians 4:6-7</vt:lpstr>
      <vt:lpstr>Philippians 4:8</vt:lpstr>
      <vt:lpstr>Anti-Philippians 4:8</vt:lpstr>
      <vt:lpstr>Philippians 4:9</vt:lpstr>
      <vt:lpstr>Heaven Is Our Home</vt:lpstr>
      <vt:lpstr>John 14:3-4</vt:lpstr>
      <vt:lpstr>Revelation 21:3-4</vt:lpstr>
      <vt:lpstr>2 Corinthians 4:16-18</vt:lpstr>
      <vt:lpstr>John 14:4-5</vt:lpstr>
      <vt:lpstr>John 14:6-7</vt:lpstr>
      <vt:lpstr>1 John 5:10-13</vt:lpstr>
      <vt:lpstr>God Has Revealed His Character</vt:lpstr>
      <vt:lpstr>John 14:8</vt:lpstr>
      <vt:lpstr>John 14:9a</vt:lpstr>
      <vt:lpstr>John 14:9b-11</vt:lpstr>
      <vt:lpstr>Hebrews 1:1-2</vt:lpstr>
      <vt:lpstr>Hebrews 1:3</vt:lpstr>
      <vt:lpstr>We Have Purpose &amp; Power</vt:lpstr>
      <vt:lpstr>John 14:12-14</vt:lpstr>
      <vt:lpstr>Eternal Impact</vt:lpstr>
      <vt:lpstr>PowerPoint Presentation</vt:lpstr>
      <vt:lpstr>John 14:12-14</vt:lpstr>
      <vt:lpstr>Hebrews 4:16</vt:lpstr>
      <vt:lpstr>Do not let your hearts be troubled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Joel Mitchell</dc:creator>
  <cp:lastModifiedBy>Joel Mitchell</cp:lastModifiedBy>
  <cp:revision>30</cp:revision>
  <dcterms:created xsi:type="dcterms:W3CDTF">2024-11-14T19:43:50Z</dcterms:created>
  <dcterms:modified xsi:type="dcterms:W3CDTF">2025-09-28T02:05:07Z</dcterms:modified>
</cp:coreProperties>
</file>